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67"/>
  </p:notesMasterIdLst>
  <p:sldIdLst>
    <p:sldId id="347" r:id="rId2"/>
    <p:sldId id="340" r:id="rId3"/>
    <p:sldId id="341" r:id="rId4"/>
    <p:sldId id="342" r:id="rId5"/>
    <p:sldId id="343" r:id="rId6"/>
    <p:sldId id="344" r:id="rId7"/>
    <p:sldId id="345" r:id="rId8"/>
    <p:sldId id="346"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261" r:id="rId23"/>
    <p:sldId id="262" r:id="rId24"/>
    <p:sldId id="263" r:id="rId25"/>
    <p:sldId id="264" r:id="rId26"/>
    <p:sldId id="265" r:id="rId27"/>
    <p:sldId id="266" r:id="rId28"/>
    <p:sldId id="267" r:id="rId29"/>
    <p:sldId id="268" r:id="rId30"/>
    <p:sldId id="269" r:id="rId31"/>
    <p:sldId id="271" r:id="rId32"/>
    <p:sldId id="291" r:id="rId33"/>
    <p:sldId id="292" r:id="rId34"/>
    <p:sldId id="273"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94"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F25675-0B64-467C-9C37-48DCBA0843F7}" type="datetimeFigureOut">
              <a:rPr lang="ar-SA" smtClean="0"/>
              <a:pPr/>
              <a:t>29/11/1440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E18E6C-C9BE-400A-956E-FE8ECF24A917}" type="slidenum">
              <a:rPr lang="ar-SA" smtClean="0"/>
              <a:pPr/>
              <a:t>‹#›</a:t>
            </a:fld>
            <a:endParaRPr lang="ar-SA"/>
          </a:p>
        </p:txBody>
      </p:sp>
    </p:spTree>
    <p:extLst>
      <p:ext uri="{BB962C8B-B14F-4D97-AF65-F5344CB8AC3E}">
        <p14:creationId xmlns:p14="http://schemas.microsoft.com/office/powerpoint/2010/main" val="16360868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6EBA7374-5E63-4054-8B22-D3D260117E24}" type="slidenum">
              <a:rPr lang="ar-SA" altLang="ar-IQ" smtClean="0"/>
              <a:pPr/>
              <a:t>3</a:t>
            </a:fld>
            <a:endParaRPr lang="en-US" altLang="ar-IQ"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ar-IQ" smtClean="0"/>
              <a:t>central pathways of metabolism Chapters 8,9,10,11,12,13, and 16.</a:t>
            </a:r>
          </a:p>
          <a:p>
            <a:pPr eaLnBrk="1" hangingPunct="1"/>
            <a:endParaRPr lang="en-US" altLang="ar-IQ" smtClean="0"/>
          </a:p>
        </p:txBody>
      </p:sp>
    </p:spTree>
    <p:extLst>
      <p:ext uri="{BB962C8B-B14F-4D97-AF65-F5344CB8AC3E}">
        <p14:creationId xmlns:p14="http://schemas.microsoft.com/office/powerpoint/2010/main" val="218791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DD830C1F-556E-469F-B342-0E397E6D57FB}" type="slidenum">
              <a:rPr lang="ar-SA" altLang="ar-IQ" smtClean="0"/>
              <a:pPr/>
              <a:t>4</a:t>
            </a:fld>
            <a:endParaRPr lang="en-US" altLang="ar-IQ"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ar-IQ" altLang="ar-IQ" i="1" smtClean="0">
              <a:solidFill>
                <a:srgbClr val="990000"/>
              </a:solidFill>
            </a:endParaRPr>
          </a:p>
        </p:txBody>
      </p:sp>
    </p:spTree>
    <p:extLst>
      <p:ext uri="{BB962C8B-B14F-4D97-AF65-F5344CB8AC3E}">
        <p14:creationId xmlns:p14="http://schemas.microsoft.com/office/powerpoint/2010/main" val="361138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2A8ABD7-18B3-4ACB-AB34-E53FBA12F481}" type="slidenum">
              <a:rPr lang="ar-IQ" smtClean="0"/>
              <a:pPr/>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A8ABD7-18B3-4ACB-AB34-E53FBA12F48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2A8ABD7-18B3-4ACB-AB34-E53FBA12F481}" type="slidenum">
              <a:rPr lang="ar-IQ" smtClean="0"/>
              <a:pPr/>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62A8ABD7-18B3-4ACB-AB34-E53FBA12F481}" type="slidenum">
              <a:rPr lang="ar-IQ" smtClean="0"/>
              <a:pPr/>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2A8ABD7-18B3-4ACB-AB34-E53FBA12F481}" type="slidenum">
              <a:rPr lang="ar-IQ" smtClean="0"/>
              <a:pPr/>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505296B-AE4C-4527-8BB8-5F4D3BC24C7E}" type="datetimeFigureOut">
              <a:rPr lang="ar-IQ" smtClean="0"/>
              <a:pPr/>
              <a:t>29/11/1440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2A8ABD7-18B3-4ACB-AB34-E53FBA12F481}" type="slidenum">
              <a:rPr lang="ar-IQ" smtClean="0"/>
              <a:pPr/>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2A8ABD7-18B3-4ACB-AB34-E53FBA12F481}" type="slidenum">
              <a:rPr lang="ar-IQ" smtClean="0"/>
              <a:pPr/>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62A8ABD7-18B3-4ACB-AB34-E53FBA12F481}" type="slidenum">
              <a:rPr lang="ar-IQ" smtClean="0"/>
              <a:pPr/>
              <a:t>‹#›</a:t>
            </a:fld>
            <a:endParaRPr lang="ar-IQ"/>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2A8ABD7-18B3-4ACB-AB34-E53FBA12F481}" type="slidenum">
              <a:rPr lang="ar-IQ" smtClean="0"/>
              <a:pPr/>
              <a:t>‹#›</a:t>
            </a:fld>
            <a:endParaRPr lang="ar-IQ"/>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2A8ABD7-18B3-4ACB-AB34-E53FBA12F481}" type="slidenum">
              <a:rPr lang="ar-IQ" smtClean="0"/>
              <a:pPr/>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505296B-AE4C-4527-8BB8-5F4D3BC24C7E}" type="datetimeFigureOut">
              <a:rPr lang="ar-IQ" smtClean="0"/>
              <a:pPr/>
              <a:t>29/11/1440</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2A8ABD7-18B3-4ACB-AB34-E53FBA12F481}" type="slidenum">
              <a:rPr lang="ar-IQ" smtClean="0"/>
              <a:pPr/>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505296B-AE4C-4527-8BB8-5F4D3BC24C7E}" type="datetimeFigureOut">
              <a:rPr lang="ar-IQ" smtClean="0"/>
              <a:pPr/>
              <a:t>29/11/1440</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505296B-AE4C-4527-8BB8-5F4D3BC24C7E}" type="datetimeFigureOut">
              <a:rPr lang="ar-IQ" smtClean="0"/>
              <a:pPr/>
              <a:t>29/11/1440</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2A8ABD7-18B3-4ACB-AB34-E53FBA12F481}" type="slidenum">
              <a:rPr lang="ar-IQ" smtClean="0"/>
              <a:pPr/>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d"/>
  </p:transition>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File:L-Glutamin_-_L-Glutamine.svg"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en.wikipedia.org/wiki/File:Alanin_-_Alanine.svg" TargetMode="External"/><Relationship Id="rId1" Type="http://schemas.openxmlformats.org/officeDocument/2006/relationships/slideLayout" Target="../slideLayouts/slideLayout2.xml"/><Relationship Id="rId6" Type="http://schemas.openxmlformats.org/officeDocument/2006/relationships/hyperlink" Target="http://en.wikipedia.org/wiki/File:Glutamins%C3%A4ure_-_Glutamic_acid.svg" TargetMode="External"/><Relationship Id="rId5" Type="http://schemas.openxmlformats.org/officeDocument/2006/relationships/image" Target="../media/image6.png"/><Relationship Id="rId4" Type="http://schemas.openxmlformats.org/officeDocument/2006/relationships/hyperlink" Target="http://en.wikipedia.org/wiki/File:Asparagins%C3%A4ure_-_Aspartic_acid.svg" TargetMode="Externa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2514600"/>
            <a:ext cx="7772400" cy="1470025"/>
          </a:xfrm>
        </p:spPr>
        <p:txBody>
          <a:bodyPr anchor="ctr"/>
          <a:lstStyle/>
          <a:p>
            <a:pPr eaLnBrk="1" hangingPunct="1"/>
            <a:r>
              <a:rPr lang="en-US" altLang="ar-IQ" sz="4400" b="1" dirty="0" smtClean="0">
                <a:solidFill>
                  <a:schemeClr val="accent2"/>
                </a:solidFill>
              </a:rPr>
              <a:t>Amino Acids: Disposal of Nitrogen </a:t>
            </a:r>
          </a:p>
        </p:txBody>
      </p:sp>
      <p:sp>
        <p:nvSpPr>
          <p:cNvPr id="2051" name="Rectangle 3"/>
          <p:cNvSpPr>
            <a:spLocks noGrp="1" noChangeArrowheads="1"/>
          </p:cNvSpPr>
          <p:nvPr>
            <p:ph type="subTitle" idx="1"/>
          </p:nvPr>
        </p:nvSpPr>
        <p:spPr>
          <a:xfrm>
            <a:off x="228600" y="304800"/>
            <a:ext cx="6400800" cy="1752600"/>
          </a:xfrm>
        </p:spPr>
        <p:txBody>
          <a:bodyPr/>
          <a:lstStyle/>
          <a:p>
            <a:pPr algn="l" eaLnBrk="1" hangingPunct="1"/>
            <a:r>
              <a:rPr lang="en-US" altLang="ar-IQ" sz="3200" dirty="0" smtClean="0"/>
              <a:t>Nitrogen Metabolism</a:t>
            </a:r>
          </a:p>
        </p:txBody>
      </p:sp>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5110163" y="0"/>
            <a:ext cx="4033837" cy="6862763"/>
          </a:xfrm>
          <a:prstGeom prst="rect">
            <a:avLst/>
          </a:prstGeom>
          <a:noFill/>
          <a:ln w="9525">
            <a:noFill/>
            <a:miter lim="800000"/>
            <a:headEnd/>
            <a:tailEnd/>
          </a:ln>
        </p:spPr>
      </p:pic>
      <p:sp>
        <p:nvSpPr>
          <p:cNvPr id="3" name="مستطيل 2"/>
          <p:cNvSpPr/>
          <p:nvPr/>
        </p:nvSpPr>
        <p:spPr>
          <a:xfrm>
            <a:off x="214282" y="4813994"/>
            <a:ext cx="4714908" cy="1200329"/>
          </a:xfrm>
          <a:prstGeom prst="rect">
            <a:avLst/>
          </a:prstGeom>
        </p:spPr>
        <p:txBody>
          <a:bodyPr wrap="square">
            <a:spAutoFit/>
          </a:bodyPr>
          <a:lstStyle/>
          <a:p>
            <a:r>
              <a:rPr lang="en-US" altLang="ar-IQ" sz="2400" dirty="0" smtClean="0">
                <a:solidFill>
                  <a:srgbClr val="C00000"/>
                </a:solidFill>
              </a:rPr>
              <a:t>Figure 19.4 Digestion of dietary proteins by the </a:t>
            </a:r>
            <a:r>
              <a:rPr lang="en-US" altLang="ar-IQ" sz="2400" dirty="0" err="1" smtClean="0">
                <a:solidFill>
                  <a:srgbClr val="C00000"/>
                </a:solidFill>
              </a:rPr>
              <a:t>proteolytic</a:t>
            </a:r>
            <a:r>
              <a:rPr lang="en-US" altLang="ar-IQ" sz="2400" dirty="0" smtClean="0">
                <a:solidFill>
                  <a:srgbClr val="C00000"/>
                </a:solidFill>
              </a:rPr>
              <a:t> enzymes of the gastrointestinal</a:t>
            </a:r>
            <a:r>
              <a:rPr lang="en-US" altLang="ar-IQ" dirty="0" smtClean="0">
                <a:solidFill>
                  <a:srgbClr val="C00000"/>
                </a:solidFill>
              </a:rPr>
              <a:t> </a:t>
            </a:r>
            <a:endParaRPr lang="ar-SA" dirty="0">
              <a:solidFill>
                <a:srgbClr val="C00000"/>
              </a:solidFill>
            </a:endParaRPr>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0"/>
            <a:ext cx="9144000" cy="6555641"/>
          </a:xfrm>
          <a:prstGeom prst="rect">
            <a:avLst/>
          </a:prstGeom>
        </p:spPr>
        <p:txBody>
          <a:bodyPr wrap="square">
            <a:spAutoFit/>
          </a:bodyPr>
          <a:lstStyle/>
          <a:p>
            <a:pPr marL="609600" indent="-609600" algn="l"/>
            <a:r>
              <a:rPr lang="ar-IQ" altLang="ar-IQ" sz="2800" b="1" dirty="0" smtClean="0">
                <a:solidFill>
                  <a:schemeClr val="accent2"/>
                </a:solidFill>
              </a:rPr>
              <a:t>    :</a:t>
            </a:r>
            <a:r>
              <a:rPr lang="en-US" altLang="ar-IQ" sz="2800" b="1" dirty="0" err="1" smtClean="0">
                <a:solidFill>
                  <a:schemeClr val="accent2"/>
                </a:solidFill>
              </a:rPr>
              <a:t>A.Digestion</a:t>
            </a:r>
            <a:r>
              <a:rPr lang="en-US" altLang="ar-IQ" sz="2800" b="1" dirty="0" smtClean="0">
                <a:solidFill>
                  <a:schemeClr val="accent2"/>
                </a:solidFill>
              </a:rPr>
              <a:t> of proteins by gastric secretion</a:t>
            </a:r>
          </a:p>
          <a:p>
            <a:pPr marL="609600" indent="-609600" algn="just" rtl="0"/>
            <a:r>
              <a:rPr lang="en-US" altLang="ar-IQ" sz="2800" dirty="0" smtClean="0"/>
              <a:t>The </a:t>
            </a:r>
            <a:r>
              <a:rPr lang="en-US" altLang="ar-IQ" sz="2800" dirty="0" smtClean="0"/>
              <a:t>digestion of proteins begins in the stomach, which secretes gastric juice—a unique solution containing hydrochloric acid and the proenzyme, pepsinogen.</a:t>
            </a:r>
          </a:p>
          <a:p>
            <a:pPr marL="609600" indent="-609600" algn="just" rtl="0"/>
            <a:r>
              <a:rPr lang="en-US" altLang="ar-IQ" sz="2800" dirty="0" smtClean="0"/>
              <a:t>1. Hydrochloric acid: Stomach acid is too dilute (pH 2–3) to hydrolyze proteins. The acid functions instead to kill some bacteria and to denature proteins, thus making them more susceptible to subsequent hydrolysis by proteases.</a:t>
            </a:r>
          </a:p>
          <a:p>
            <a:pPr marL="609600" indent="-609600" algn="just" rtl="0"/>
            <a:r>
              <a:rPr lang="en-US" altLang="ar-IQ" sz="2800" dirty="0" smtClean="0"/>
              <a:t>2. Pepsin: This acid-stable endopeptidase is secreted by the serous cells of the stomach as an inactive zymogen (or proenzyme), pepsinogen</a:t>
            </a:r>
            <a:r>
              <a:rPr lang="en-US" altLang="ar-IQ" sz="2800" dirty="0" smtClean="0"/>
              <a:t>.</a:t>
            </a:r>
          </a:p>
          <a:p>
            <a:pPr marL="609600" indent="-609600" algn="just" rtl="0"/>
            <a:r>
              <a:rPr lang="en-US" altLang="ar-IQ" sz="2800" dirty="0" smtClean="0"/>
              <a:t> In </a:t>
            </a:r>
            <a:r>
              <a:rPr lang="en-US" altLang="ar-IQ" sz="2800" dirty="0" smtClean="0"/>
              <a:t>general, zymogens contain extra amino acids in their sequences, which prevent them from being catalytically active.</a:t>
            </a:r>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428604"/>
            <a:ext cx="9144000" cy="6617196"/>
          </a:xfrm>
          <a:prstGeom prst="rect">
            <a:avLst/>
          </a:prstGeom>
        </p:spPr>
        <p:txBody>
          <a:bodyPr wrap="square">
            <a:spAutoFit/>
          </a:bodyPr>
          <a:lstStyle/>
          <a:p>
            <a:pPr algn="l"/>
            <a:r>
              <a:rPr lang="en-US" altLang="ar-IQ" sz="2800" dirty="0" smtClean="0"/>
              <a:t>[Note: Removal of these amino acids permits the proper </a:t>
            </a:r>
            <a:r>
              <a:rPr lang="en-US" altLang="ar-IQ" sz="2800" dirty="0" smtClean="0"/>
              <a:t>folding </a:t>
            </a:r>
            <a:r>
              <a:rPr lang="en-US" altLang="ar-IQ" sz="2800" dirty="0" smtClean="0"/>
              <a:t>required for an active enzyme</a:t>
            </a:r>
            <a:r>
              <a:rPr lang="en-US" altLang="ar-IQ" sz="2800" dirty="0" smtClean="0"/>
              <a:t>.].</a:t>
            </a:r>
          </a:p>
          <a:p>
            <a:pPr algn="l"/>
            <a:r>
              <a:rPr lang="en-US" altLang="ar-IQ" sz="2800" dirty="0" smtClean="0"/>
              <a:t> </a:t>
            </a:r>
            <a:endParaRPr lang="en-US" altLang="ar-IQ" sz="2800" dirty="0" smtClean="0"/>
          </a:p>
          <a:p>
            <a:pPr algn="just" rtl="0"/>
            <a:r>
              <a:rPr lang="en-US" altLang="ar-IQ" sz="2800" dirty="0" err="1" smtClean="0"/>
              <a:t>Pepsinogen</a:t>
            </a:r>
            <a:r>
              <a:rPr lang="en-US" altLang="ar-IQ" sz="2800" dirty="0" smtClean="0"/>
              <a:t> is activated to pepsin, either by </a:t>
            </a:r>
            <a:r>
              <a:rPr lang="en-US" altLang="ar-IQ" sz="2800" dirty="0" err="1" smtClean="0"/>
              <a:t>HCl</a:t>
            </a:r>
            <a:r>
              <a:rPr lang="en-US" altLang="ar-IQ" sz="2800" dirty="0" smtClean="0"/>
              <a:t>, or </a:t>
            </a:r>
            <a:r>
              <a:rPr lang="en-US" altLang="ar-IQ" sz="2800" dirty="0" err="1" smtClean="0"/>
              <a:t>autocatalytically</a:t>
            </a:r>
            <a:r>
              <a:rPr lang="en-US" altLang="ar-IQ" sz="2800" dirty="0" smtClean="0"/>
              <a:t> by other pepsin molecules that have already been activated. </a:t>
            </a:r>
          </a:p>
          <a:p>
            <a:pPr algn="l"/>
            <a:r>
              <a:rPr lang="en-US" altLang="ar-IQ" sz="2800" dirty="0" smtClean="0"/>
              <a:t>Pepsin releases peptides and a few free amino acids from dietary proteins.</a:t>
            </a:r>
          </a:p>
          <a:p>
            <a:pPr algn="l"/>
            <a:endParaRPr lang="en-US" altLang="ar-IQ" sz="2800" dirty="0" smtClean="0"/>
          </a:p>
          <a:p>
            <a:pPr algn="l"/>
            <a:r>
              <a:rPr lang="ar-IQ" altLang="ar-IQ" sz="3200" dirty="0" smtClean="0">
                <a:solidFill>
                  <a:schemeClr val="accent2"/>
                </a:solidFill>
                <a:effectLst>
                  <a:outerShdw blurRad="38100" dist="38100" dir="2700000" algn="tl">
                    <a:srgbClr val="000000">
                      <a:alpha val="43137"/>
                    </a:srgbClr>
                  </a:outerShdw>
                </a:effectLst>
              </a:rPr>
              <a:t>  : </a:t>
            </a:r>
            <a:r>
              <a:rPr lang="en-US" altLang="ar-IQ" sz="3200" dirty="0" smtClean="0">
                <a:solidFill>
                  <a:schemeClr val="accent2"/>
                </a:solidFill>
                <a:effectLst>
                  <a:outerShdw blurRad="38100" dist="38100" dir="2700000" algn="tl">
                    <a:srgbClr val="000000">
                      <a:alpha val="43137"/>
                    </a:srgbClr>
                  </a:outerShdw>
                </a:effectLst>
              </a:rPr>
              <a:t>B. Digestion of proteins by pancreatic enzymes</a:t>
            </a:r>
          </a:p>
          <a:p>
            <a:pPr algn="just" rtl="0"/>
            <a:r>
              <a:rPr lang="en-US" altLang="ar-IQ" sz="2800" dirty="0" smtClean="0"/>
              <a:t>On </a:t>
            </a:r>
            <a:r>
              <a:rPr lang="en-US" altLang="ar-IQ" sz="2800" dirty="0" smtClean="0"/>
              <a:t>entering the small intestine, large polypeptides produced in the stomach by the action of pepsin are further cleaved to oligopeptides and amino acids by a group of pancreatic proteases.</a:t>
            </a:r>
          </a:p>
          <a:p>
            <a:pPr algn="l"/>
            <a:endParaRPr lang="en-US" altLang="ar-IQ" sz="2800" dirty="0" smtClean="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642918"/>
            <a:ext cx="9144000" cy="6186309"/>
          </a:xfrm>
          <a:prstGeom prst="rect">
            <a:avLst/>
          </a:prstGeom>
        </p:spPr>
        <p:txBody>
          <a:bodyPr wrap="square">
            <a:spAutoFit/>
          </a:bodyPr>
          <a:lstStyle/>
          <a:p>
            <a:pPr marL="533400" indent="-533400" algn="just" rtl="0"/>
            <a:r>
              <a:rPr lang="en-US" altLang="ar-IQ" sz="2800" b="1" dirty="0" smtClean="0">
                <a:solidFill>
                  <a:schemeClr val="accent2"/>
                </a:solidFill>
              </a:rPr>
              <a:t>1. Specificity:</a:t>
            </a:r>
          </a:p>
          <a:p>
            <a:pPr marL="533400" indent="-533400" algn="just" rtl="0"/>
            <a:r>
              <a:rPr lang="en-US" altLang="ar-IQ" sz="2800" dirty="0" smtClean="0"/>
              <a:t>	- Each of these enzymes has a different specificity for the amino acid R-groups adjacent to the susceptible peptide bond (Figure 19.5).</a:t>
            </a:r>
          </a:p>
          <a:p>
            <a:pPr marL="533400" indent="-533400" algn="just" rtl="0"/>
            <a:r>
              <a:rPr lang="en-US" altLang="ar-IQ" sz="2800" dirty="0" smtClean="0"/>
              <a:t>- For example, </a:t>
            </a:r>
            <a:r>
              <a:rPr lang="en-US" altLang="ar-IQ" sz="2800" dirty="0" err="1" smtClean="0"/>
              <a:t>trypsin</a:t>
            </a:r>
            <a:r>
              <a:rPr lang="en-US" altLang="ar-IQ" sz="2800" dirty="0" smtClean="0"/>
              <a:t> cleaves only when the carbonyl group of the peptide bond is contributed by </a:t>
            </a:r>
            <a:r>
              <a:rPr lang="en-US" altLang="ar-IQ" sz="2800" dirty="0" err="1" smtClean="0"/>
              <a:t>arginine</a:t>
            </a:r>
            <a:r>
              <a:rPr lang="en-US" altLang="ar-IQ" sz="2800" dirty="0" smtClean="0"/>
              <a:t> or lysine. </a:t>
            </a:r>
          </a:p>
          <a:p>
            <a:pPr marL="533400" indent="-533400" algn="just" rtl="0"/>
            <a:r>
              <a:rPr lang="en-US" altLang="ar-IQ" sz="2800" dirty="0" smtClean="0"/>
              <a:t>	- These enzymes, like pepsin described above, are synthesized and secreted as inactive zymogens.</a:t>
            </a:r>
          </a:p>
          <a:p>
            <a:pPr marL="533400" indent="-533400" algn="just" rtl="0"/>
            <a:r>
              <a:rPr lang="en-US" altLang="ar-IQ" sz="3200" b="1" dirty="0" smtClean="0">
                <a:solidFill>
                  <a:schemeClr val="accent2"/>
                </a:solidFill>
              </a:rPr>
              <a:t>2. Release of zymogens: </a:t>
            </a:r>
          </a:p>
          <a:p>
            <a:pPr marL="533400" indent="-533400" algn="just" rtl="0"/>
            <a:r>
              <a:rPr lang="en-US" altLang="ar-IQ" sz="2800" dirty="0" smtClean="0"/>
              <a:t>The release and activation of the pancreatic zymogens is mediated by the secretion of cholecystokinin and secretin, two polypeptide hormones of the digestive tract </a:t>
            </a:r>
            <a:r>
              <a:rPr lang="en-US" altLang="ar-IQ" sz="2800" dirty="0" smtClean="0"/>
              <a:t>.</a:t>
            </a:r>
            <a:endParaRPr lang="en-US" altLang="ar-IQ" sz="2800" dirty="0" smtClean="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571480"/>
            <a:ext cx="9144000" cy="5755422"/>
          </a:xfrm>
          <a:prstGeom prst="rect">
            <a:avLst/>
          </a:prstGeom>
        </p:spPr>
        <p:txBody>
          <a:bodyPr wrap="square">
            <a:spAutoFit/>
          </a:bodyPr>
          <a:lstStyle/>
          <a:p>
            <a:pPr algn="l"/>
            <a:r>
              <a:rPr lang="en-US" altLang="ar-IQ" sz="3200" b="1" dirty="0" smtClean="0">
                <a:solidFill>
                  <a:schemeClr val="accent2"/>
                </a:solidFill>
              </a:rPr>
              <a:t>3. Activation of zymogens: </a:t>
            </a:r>
          </a:p>
          <a:p>
            <a:pPr algn="just" rtl="0"/>
            <a:r>
              <a:rPr lang="en-US" altLang="ar-IQ" sz="2800" dirty="0" err="1" smtClean="0"/>
              <a:t>Enteropeptidase</a:t>
            </a:r>
            <a:r>
              <a:rPr lang="en-US" altLang="ar-IQ" sz="2800" dirty="0" smtClean="0"/>
              <a:t> </a:t>
            </a:r>
            <a:r>
              <a:rPr lang="en-US" altLang="ar-IQ" sz="2800" dirty="0" smtClean="0"/>
              <a:t>(formerly called </a:t>
            </a:r>
            <a:r>
              <a:rPr lang="en-US" altLang="ar-IQ" sz="2800" dirty="0" err="1" smtClean="0"/>
              <a:t>enterokinase</a:t>
            </a:r>
            <a:r>
              <a:rPr lang="en-US" altLang="ar-IQ" sz="2800" dirty="0" smtClean="0"/>
              <a:t>)— an enzyme synthesized by and present on the luminal surface of intestinal mucosal cells of the brush border membrane—converts the pancreatic zymogen trypsinogen to trypsin by removal of a </a:t>
            </a:r>
            <a:r>
              <a:rPr lang="en-US" altLang="ar-IQ" sz="2800" dirty="0" err="1" smtClean="0"/>
              <a:t>hexapeptide</a:t>
            </a:r>
            <a:r>
              <a:rPr lang="en-US" altLang="ar-IQ" sz="2800" dirty="0" smtClean="0"/>
              <a:t> from the NH2-terminus of trypsinogen. </a:t>
            </a:r>
          </a:p>
          <a:p>
            <a:pPr algn="just" rtl="0"/>
            <a:r>
              <a:rPr lang="en-US" altLang="ar-IQ" sz="2800" dirty="0" err="1" smtClean="0"/>
              <a:t>Trypsin</a:t>
            </a:r>
            <a:r>
              <a:rPr lang="en-US" altLang="ar-IQ" sz="2800" dirty="0" smtClean="0"/>
              <a:t> subsequently converts other </a:t>
            </a:r>
            <a:r>
              <a:rPr lang="en-US" altLang="ar-IQ" sz="2800" dirty="0" err="1" smtClean="0"/>
              <a:t>trypsinogen</a:t>
            </a:r>
            <a:r>
              <a:rPr lang="en-US" altLang="ar-IQ" sz="2800" dirty="0" smtClean="0"/>
              <a:t> molecules to </a:t>
            </a:r>
            <a:r>
              <a:rPr lang="en-US" altLang="ar-IQ" sz="2800" dirty="0" err="1" smtClean="0"/>
              <a:t>trypsin</a:t>
            </a:r>
            <a:r>
              <a:rPr lang="en-US" altLang="ar-IQ" sz="2800" dirty="0" smtClean="0"/>
              <a:t> by cleaving a limited number of specific peptide bonds in the </a:t>
            </a:r>
            <a:r>
              <a:rPr lang="en-US" altLang="ar-IQ" sz="2800" dirty="0" err="1" smtClean="0"/>
              <a:t>zymogen</a:t>
            </a:r>
            <a:r>
              <a:rPr lang="en-US" altLang="ar-IQ" sz="2800" dirty="0" smtClean="0"/>
              <a:t>. </a:t>
            </a:r>
          </a:p>
          <a:p>
            <a:pPr algn="just" rtl="0"/>
            <a:r>
              <a:rPr lang="en-US" altLang="ar-IQ" sz="2800" dirty="0" err="1" smtClean="0"/>
              <a:t>Enteropeptidase</a:t>
            </a:r>
            <a:r>
              <a:rPr lang="en-US" altLang="ar-IQ" sz="2800" dirty="0" smtClean="0"/>
              <a:t> thus unleashes a cascade of </a:t>
            </a:r>
            <a:r>
              <a:rPr lang="en-US" altLang="ar-IQ" sz="2800" dirty="0" err="1" smtClean="0"/>
              <a:t>proteolytic</a:t>
            </a:r>
            <a:r>
              <a:rPr lang="en-US" altLang="ar-IQ" sz="2800" dirty="0" smtClean="0"/>
              <a:t> activity, because </a:t>
            </a:r>
            <a:r>
              <a:rPr lang="en-US" altLang="ar-IQ" sz="2800" dirty="0" err="1" smtClean="0"/>
              <a:t>trypsin</a:t>
            </a:r>
            <a:r>
              <a:rPr lang="en-US" altLang="ar-IQ" sz="2800" dirty="0" smtClean="0"/>
              <a:t> is the common activator of all the pancreatic zymogens (see Figure 19.5).</a:t>
            </a:r>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857232"/>
            <a:ext cx="9144000" cy="4708981"/>
          </a:xfrm>
          <a:prstGeom prst="rect">
            <a:avLst/>
          </a:prstGeom>
        </p:spPr>
        <p:txBody>
          <a:bodyPr wrap="square">
            <a:spAutoFit/>
          </a:bodyPr>
          <a:lstStyle/>
          <a:p>
            <a:pPr algn="just" rtl="0">
              <a:lnSpc>
                <a:spcPct val="150000"/>
              </a:lnSpc>
            </a:pPr>
            <a:r>
              <a:rPr lang="en-US" altLang="ar-IQ" sz="3200" b="1" dirty="0" smtClean="0">
                <a:solidFill>
                  <a:schemeClr val="accent2"/>
                </a:solidFill>
              </a:rPr>
              <a:t>4. Abnormalities in protein digestion:</a:t>
            </a:r>
            <a:r>
              <a:rPr lang="en-US" altLang="ar-IQ" sz="2000" dirty="0" smtClean="0"/>
              <a:t> </a:t>
            </a:r>
            <a:endParaRPr lang="en-US" altLang="ar-IQ" sz="2800" dirty="0" smtClean="0"/>
          </a:p>
          <a:p>
            <a:pPr algn="just" rtl="0">
              <a:lnSpc>
                <a:spcPct val="150000"/>
              </a:lnSpc>
            </a:pPr>
            <a:r>
              <a:rPr lang="en-US" altLang="ar-IQ" sz="2800" dirty="0" smtClean="0"/>
              <a:t>In </a:t>
            </a:r>
            <a:r>
              <a:rPr lang="en-US" altLang="ar-IQ" sz="2800" dirty="0" smtClean="0"/>
              <a:t>individuals with a deficiency in pancreatic secretion (for example, due to chronic pancreatitis, cystic fibrosis, or surgical removal of the pancreas), the digestion and absorption of fat and protein is incomplete. </a:t>
            </a:r>
          </a:p>
          <a:p>
            <a:pPr algn="just" rtl="0">
              <a:lnSpc>
                <a:spcPct val="150000"/>
              </a:lnSpc>
            </a:pPr>
            <a:r>
              <a:rPr lang="en-US" altLang="ar-IQ" sz="2800" dirty="0" smtClean="0"/>
              <a:t>This results in the abnormal appearance of lipids (called </a:t>
            </a:r>
            <a:r>
              <a:rPr lang="en-US" altLang="ar-IQ" sz="2800" dirty="0" smtClean="0"/>
              <a:t>steatorrhea) </a:t>
            </a:r>
            <a:r>
              <a:rPr lang="en-US" altLang="ar-IQ" sz="2800" dirty="0" smtClean="0"/>
              <a:t>and undigested protein in the feces.</a:t>
            </a:r>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152400" y="609600"/>
            <a:ext cx="8763000" cy="3878263"/>
          </a:xfrm>
          <a:prstGeom prst="rect">
            <a:avLst/>
          </a:prstGeom>
          <a:noFill/>
          <a:ln w="9525">
            <a:noFill/>
            <a:miter lim="800000"/>
            <a:headEnd/>
            <a:tailEnd/>
          </a:ln>
        </p:spPr>
      </p:pic>
      <p:sp>
        <p:nvSpPr>
          <p:cNvPr id="3" name="مستطيل 2"/>
          <p:cNvSpPr/>
          <p:nvPr/>
        </p:nvSpPr>
        <p:spPr>
          <a:xfrm>
            <a:off x="152400" y="5072074"/>
            <a:ext cx="8596064" cy="1323439"/>
          </a:xfrm>
          <a:prstGeom prst="rect">
            <a:avLst/>
          </a:prstGeom>
        </p:spPr>
        <p:txBody>
          <a:bodyPr wrap="square">
            <a:spAutoFit/>
          </a:bodyPr>
          <a:lstStyle/>
          <a:p>
            <a:pPr algn="just" rtl="0"/>
            <a:r>
              <a:rPr lang="en-US" altLang="ar-IQ" sz="2000" b="1" dirty="0" smtClean="0"/>
              <a:t>Figure 19.5 Cleavage of dietary protein by proteases from the pancreas. The peptide bonds susceptible to hydrolysis are shown for each of the five major pancreatic proteases. [Note: </a:t>
            </a:r>
            <a:r>
              <a:rPr lang="en-US" altLang="ar-IQ" sz="2000" b="1" dirty="0" err="1" smtClean="0"/>
              <a:t>Enteropeptidaseis</a:t>
            </a:r>
            <a:r>
              <a:rPr lang="en-US" altLang="ar-IQ" sz="2000" b="1" dirty="0" smtClean="0"/>
              <a:t> synthesized in the intestine.]</a:t>
            </a:r>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714356"/>
            <a:ext cx="9144000" cy="3231654"/>
          </a:xfrm>
          <a:prstGeom prst="rect">
            <a:avLst/>
          </a:prstGeom>
        </p:spPr>
        <p:txBody>
          <a:bodyPr wrap="square">
            <a:spAutoFit/>
          </a:bodyPr>
          <a:lstStyle/>
          <a:p>
            <a:pPr algn="just" rtl="0"/>
            <a:r>
              <a:rPr lang="en-US" altLang="ar-IQ" sz="3200" b="1" dirty="0" smtClean="0">
                <a:solidFill>
                  <a:schemeClr val="accent2"/>
                </a:solidFill>
              </a:rPr>
              <a:t>C. Digestion of </a:t>
            </a:r>
            <a:r>
              <a:rPr lang="en-US" altLang="ar-IQ" sz="3200" b="1" dirty="0" err="1" smtClean="0">
                <a:solidFill>
                  <a:schemeClr val="accent2"/>
                </a:solidFill>
              </a:rPr>
              <a:t>oligopeptides</a:t>
            </a:r>
            <a:r>
              <a:rPr lang="en-US" altLang="ar-IQ" sz="3200" b="1" dirty="0" smtClean="0">
                <a:solidFill>
                  <a:schemeClr val="accent2"/>
                </a:solidFill>
              </a:rPr>
              <a:t> by enzymes of the </a:t>
            </a:r>
            <a:r>
              <a:rPr lang="ar-IQ" altLang="ar-IQ" sz="3200" b="1" dirty="0" smtClean="0">
                <a:solidFill>
                  <a:schemeClr val="accent2"/>
                </a:solidFill>
              </a:rPr>
              <a:t> :</a:t>
            </a:r>
            <a:r>
              <a:rPr lang="en-US" altLang="ar-IQ" sz="3200" b="1" dirty="0" smtClean="0">
                <a:solidFill>
                  <a:schemeClr val="accent2"/>
                </a:solidFill>
              </a:rPr>
              <a:t>small intestine</a:t>
            </a:r>
          </a:p>
          <a:p>
            <a:pPr algn="just" rtl="0"/>
            <a:endParaRPr lang="ar-IQ" altLang="ar-IQ" sz="2800" dirty="0" smtClean="0"/>
          </a:p>
          <a:p>
            <a:pPr algn="just" rtl="0"/>
            <a:r>
              <a:rPr lang="en-US" altLang="ar-IQ" sz="2800" dirty="0" smtClean="0"/>
              <a:t>The luminal surface of the intestine contains </a:t>
            </a:r>
            <a:r>
              <a:rPr lang="en-US" altLang="ar-IQ" sz="2800" dirty="0" err="1" smtClean="0"/>
              <a:t>aminopeptidase</a:t>
            </a:r>
            <a:r>
              <a:rPr lang="en-US" altLang="ar-IQ" sz="2800" dirty="0" smtClean="0"/>
              <a:t>—an </a:t>
            </a:r>
            <a:r>
              <a:rPr lang="en-US" altLang="ar-IQ" sz="2800" dirty="0" err="1" smtClean="0"/>
              <a:t>exopeptidase</a:t>
            </a:r>
            <a:r>
              <a:rPr lang="en-US" altLang="ar-IQ" sz="2800" dirty="0" smtClean="0"/>
              <a:t> that repeatedly cleaves the N-terminal residue from </a:t>
            </a:r>
            <a:r>
              <a:rPr lang="en-US" altLang="ar-IQ" sz="2800" dirty="0" err="1" smtClean="0"/>
              <a:t>oligopeptides</a:t>
            </a:r>
            <a:r>
              <a:rPr lang="en-US" altLang="ar-IQ" sz="2800" dirty="0" smtClean="0"/>
              <a:t> to produce free amino acids and smaller peptides.</a:t>
            </a:r>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60648"/>
            <a:ext cx="9144000" cy="6678751"/>
          </a:xfrm>
          <a:prstGeom prst="rect">
            <a:avLst/>
          </a:prstGeom>
        </p:spPr>
        <p:txBody>
          <a:bodyPr wrap="square">
            <a:spAutoFit/>
          </a:bodyPr>
          <a:lstStyle/>
          <a:p>
            <a:pPr algn="just" rtl="0"/>
            <a:r>
              <a:rPr lang="en-US" altLang="ar-IQ" sz="3200" b="1" dirty="0" smtClean="0">
                <a:solidFill>
                  <a:schemeClr val="accent2"/>
                </a:solidFill>
              </a:rPr>
              <a:t>D</a:t>
            </a:r>
            <a:r>
              <a:rPr lang="en-US" altLang="ar-IQ" sz="3200" b="1" dirty="0" smtClean="0">
                <a:solidFill>
                  <a:schemeClr val="accent2"/>
                </a:solidFill>
              </a:rPr>
              <a:t>. Absorption of amino acids and </a:t>
            </a:r>
            <a:r>
              <a:rPr lang="en-US" altLang="ar-IQ" sz="3200" b="1" dirty="0" smtClean="0">
                <a:solidFill>
                  <a:schemeClr val="accent2"/>
                </a:solidFill>
              </a:rPr>
              <a:t>dipeptides</a:t>
            </a:r>
            <a:r>
              <a:rPr lang="ar-IQ" altLang="ar-IQ" sz="3200" b="1" dirty="0">
                <a:solidFill>
                  <a:schemeClr val="accent2"/>
                </a:solidFill>
              </a:rPr>
              <a:t>:</a:t>
            </a:r>
            <a:endParaRPr lang="en-US" altLang="ar-IQ" sz="3200" b="1" dirty="0" smtClean="0">
              <a:solidFill>
                <a:schemeClr val="accent2"/>
              </a:solidFill>
            </a:endParaRPr>
          </a:p>
          <a:p>
            <a:pPr algn="just" rtl="0"/>
            <a:r>
              <a:rPr lang="en-US" altLang="ar-IQ" sz="2800" dirty="0" smtClean="0"/>
              <a:t>Free </a:t>
            </a:r>
            <a:r>
              <a:rPr lang="en-US" altLang="ar-IQ" sz="2800" dirty="0" smtClean="0"/>
              <a:t>amino acids are taken into the enterocytes up by a Na+-linked secondary transport system. </a:t>
            </a:r>
          </a:p>
          <a:p>
            <a:pPr algn="just" rtl="0"/>
            <a:r>
              <a:rPr lang="en-US" altLang="ar-IQ" sz="2800" dirty="0" smtClean="0"/>
              <a:t>Di- and tripeptides, however, are taken up by a H+-linked transport system. </a:t>
            </a:r>
            <a:r>
              <a:rPr lang="en-US" altLang="ar-IQ" sz="2800" dirty="0" smtClean="0"/>
              <a:t>There</a:t>
            </a:r>
            <a:r>
              <a:rPr lang="en-US" altLang="ar-IQ" sz="2800" dirty="0" smtClean="0"/>
              <a:t>, the peptides are hydrolyzed in the cytosol to amino acids before being released into the portal system. </a:t>
            </a:r>
          </a:p>
          <a:p>
            <a:pPr algn="just" rtl="0"/>
            <a:r>
              <a:rPr lang="en-US" altLang="ar-IQ" sz="2800" dirty="0" smtClean="0"/>
              <a:t>Thus, only free amino acids are found in the portal vein after a meal containing </a:t>
            </a:r>
            <a:r>
              <a:rPr lang="en-US" altLang="ar-IQ" sz="2800" dirty="0" smtClean="0"/>
              <a:t>protein. These </a:t>
            </a:r>
            <a:r>
              <a:rPr lang="en-US" altLang="ar-IQ" sz="2800" dirty="0" smtClean="0"/>
              <a:t>amino acids are either metabolized by the liver or released into the general circulation. </a:t>
            </a:r>
          </a:p>
          <a:p>
            <a:pPr algn="just" rtl="0"/>
            <a:r>
              <a:rPr lang="en-US" altLang="ar-IQ" sz="2800" dirty="0" smtClean="0"/>
              <a:t>[</a:t>
            </a:r>
            <a:r>
              <a:rPr lang="en-US" altLang="ar-IQ" sz="2800" dirty="0" err="1" smtClean="0"/>
              <a:t>Note:Branched-chain</a:t>
            </a:r>
            <a:r>
              <a:rPr lang="en-US" altLang="ar-IQ" sz="2800" dirty="0" smtClean="0"/>
              <a:t> </a:t>
            </a:r>
            <a:r>
              <a:rPr lang="en-US" altLang="ar-IQ" sz="2800" dirty="0" smtClean="0"/>
              <a:t>amino acids are important examples of amino acids that are not metabolized by the </a:t>
            </a:r>
            <a:r>
              <a:rPr lang="en-US" altLang="ar-IQ" sz="2800" dirty="0" smtClean="0"/>
              <a:t>liver, but </a:t>
            </a:r>
            <a:r>
              <a:rPr lang="en-US" altLang="ar-IQ" sz="2800" dirty="0" smtClean="0"/>
              <a:t>instead are sent from the liver into the blood.]</a:t>
            </a:r>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785794"/>
            <a:ext cx="9144000" cy="5324535"/>
          </a:xfrm>
          <a:prstGeom prst="rect">
            <a:avLst/>
          </a:prstGeom>
        </p:spPr>
        <p:txBody>
          <a:bodyPr wrap="square">
            <a:spAutoFit/>
          </a:bodyPr>
          <a:lstStyle/>
          <a:p>
            <a:pPr algn="just" rtl="0"/>
            <a:r>
              <a:rPr lang="ar-IQ" altLang="ar-IQ" sz="3200" b="1" dirty="0" smtClean="0">
                <a:solidFill>
                  <a:schemeClr val="accent2"/>
                </a:solidFill>
              </a:rPr>
              <a:t> :</a:t>
            </a:r>
            <a:r>
              <a:rPr lang="en-US" altLang="ar-IQ" sz="3200" b="1" dirty="0" smtClean="0">
                <a:solidFill>
                  <a:schemeClr val="accent2"/>
                </a:solidFill>
              </a:rPr>
              <a:t>Transport of Amino Acids into Cells</a:t>
            </a:r>
          </a:p>
          <a:p>
            <a:pPr algn="just" rtl="0"/>
            <a:endParaRPr lang="en-US" altLang="ar-IQ" sz="2800" dirty="0" smtClean="0"/>
          </a:p>
          <a:p>
            <a:pPr algn="just" rtl="0"/>
            <a:r>
              <a:rPr lang="en-US" altLang="ar-IQ" sz="2800" dirty="0" smtClean="0"/>
              <a:t>The concentration of free amino acids in the extracellular fluids is significantly lower than that within the cells of the body. </a:t>
            </a:r>
          </a:p>
          <a:p>
            <a:pPr algn="just" rtl="0"/>
            <a:r>
              <a:rPr lang="en-US" altLang="ar-IQ" sz="2800" dirty="0" smtClean="0"/>
              <a:t>This concentration gradient is maintained because active transport systems, driven by the hydrolysis of ATP, are required for movement of amino acids from the extracellular space into cells.</a:t>
            </a:r>
          </a:p>
          <a:p>
            <a:pPr algn="just" rtl="0"/>
            <a:r>
              <a:rPr lang="en-US" altLang="ar-IQ" sz="2800" dirty="0" smtClean="0"/>
              <a:t> At least seven different transport systems are known that have overlapping specificities for different amino acids. </a:t>
            </a:r>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214282" y="500042"/>
            <a:ext cx="8472518" cy="714380"/>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ar-IQ" sz="3200" b="0" i="0" u="none" strike="noStrike" kern="1200" cap="none" spc="0" normalizeH="0" baseline="0" noProof="0" dirty="0" smtClean="0">
                <a:ln>
                  <a:noFill/>
                </a:ln>
                <a:solidFill>
                  <a:srgbClr val="FFFF99"/>
                </a:solidFill>
                <a:effectLst/>
                <a:uLnTx/>
                <a:uFillTx/>
                <a:latin typeface="+mj-lt"/>
                <a:ea typeface="+mj-ea"/>
                <a:cs typeface="+mj-cs"/>
              </a:rPr>
              <a:t/>
            </a:r>
            <a:br>
              <a:rPr kumimoji="0" lang="en-US" altLang="ar-IQ" sz="3200" b="0" i="0" u="none" strike="noStrike" kern="1200" cap="none" spc="0" normalizeH="0" baseline="0" noProof="0" dirty="0" smtClean="0">
                <a:ln>
                  <a:noFill/>
                </a:ln>
                <a:solidFill>
                  <a:srgbClr val="FFFF99"/>
                </a:solidFill>
                <a:effectLst/>
                <a:uLnTx/>
                <a:uFillTx/>
                <a:latin typeface="+mj-lt"/>
                <a:ea typeface="+mj-ea"/>
                <a:cs typeface="+mj-cs"/>
              </a:rPr>
            </a:br>
            <a:endParaRPr kumimoji="0" lang="en-US" altLang="ar-IQ" sz="3200" b="0" i="0" u="none" strike="noStrike" kern="1200" cap="none" spc="0" normalizeH="0" baseline="0" noProof="0" dirty="0" smtClean="0">
              <a:ln>
                <a:noFill/>
              </a:ln>
              <a:solidFill>
                <a:srgbClr val="FFFF99"/>
              </a:solidFill>
              <a:effectLst/>
              <a:uLnTx/>
              <a:uFillTx/>
              <a:latin typeface="+mj-lt"/>
              <a:ea typeface="+mj-ea"/>
              <a:cs typeface="+mj-cs"/>
            </a:endParaRPr>
          </a:p>
        </p:txBody>
      </p:sp>
      <p:sp>
        <p:nvSpPr>
          <p:cNvPr id="3" name="مستطيل 2"/>
          <p:cNvSpPr/>
          <p:nvPr/>
        </p:nvSpPr>
        <p:spPr>
          <a:xfrm>
            <a:off x="214282" y="116632"/>
            <a:ext cx="2714644" cy="523220"/>
          </a:xfrm>
          <a:prstGeom prst="rect">
            <a:avLst/>
          </a:prstGeom>
        </p:spPr>
        <p:txBody>
          <a:bodyPr wrap="square">
            <a:spAutoFit/>
          </a:bodyPr>
          <a:lstStyle/>
          <a:p>
            <a:pPr algn="l"/>
            <a:r>
              <a:rPr lang="en-US" altLang="ar-IQ" sz="2800" b="1" dirty="0" smtClean="0">
                <a:solidFill>
                  <a:schemeClr val="accent2"/>
                </a:solidFill>
              </a:rPr>
              <a:t>I. Overview</a:t>
            </a:r>
            <a:endParaRPr lang="ar-SA" sz="2800" b="1" dirty="0">
              <a:solidFill>
                <a:schemeClr val="accent2"/>
              </a:solidFill>
            </a:endParaRPr>
          </a:p>
        </p:txBody>
      </p:sp>
      <p:sp>
        <p:nvSpPr>
          <p:cNvPr id="4" name="مستطيل 3"/>
          <p:cNvSpPr/>
          <p:nvPr/>
        </p:nvSpPr>
        <p:spPr>
          <a:xfrm>
            <a:off x="0" y="615454"/>
            <a:ext cx="9144000" cy="5693866"/>
          </a:xfrm>
          <a:prstGeom prst="rect">
            <a:avLst/>
          </a:prstGeom>
        </p:spPr>
        <p:txBody>
          <a:bodyPr wrap="square">
            <a:spAutoFit/>
          </a:bodyPr>
          <a:lstStyle/>
          <a:p>
            <a:pPr algn="just" rtl="0"/>
            <a:r>
              <a:rPr lang="en-US" altLang="ar-IQ" sz="2800" dirty="0" smtClean="0"/>
              <a:t>   Unlike </a:t>
            </a:r>
            <a:r>
              <a:rPr lang="en-US" altLang="ar-IQ" sz="2800" dirty="0" smtClean="0"/>
              <a:t>fats and carbohydrates, amino acids are not stored by the body, i.e., no protein exists whose sole function is to maintain a supply of amino acids for future use. Therefore, amino acids must be obtained from the diet, synthesized de novo, or produced from normal protein degradation. </a:t>
            </a:r>
          </a:p>
          <a:p>
            <a:pPr algn="just" rtl="0"/>
            <a:r>
              <a:rPr lang="en-US" altLang="ar-IQ" sz="2800" dirty="0" smtClean="0"/>
              <a:t>   Any </a:t>
            </a:r>
            <a:r>
              <a:rPr lang="en-US" altLang="ar-IQ" sz="2800" dirty="0" smtClean="0"/>
              <a:t>amino acids in excess of the biosynthetic needs of the cell are rapidly degraded. </a:t>
            </a:r>
          </a:p>
          <a:p>
            <a:pPr algn="just" rtl="0"/>
            <a:r>
              <a:rPr lang="en-US" altLang="ar-IQ" sz="2800" dirty="0" smtClean="0"/>
              <a:t>    The </a:t>
            </a:r>
            <a:r>
              <a:rPr lang="en-US" altLang="ar-IQ" sz="2800" dirty="0" smtClean="0"/>
              <a:t>first phase of catabolism involves the removal of the α-amino groups (usually by transamination and subsequent oxidative deamination), forming ammonia and the corresponding α-keto acid—the “carbon skeletons” of amino acids.</a:t>
            </a:r>
          </a:p>
        </p:txBody>
      </p:sp>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42844" y="642918"/>
            <a:ext cx="9181684" cy="6186309"/>
          </a:xfrm>
          <a:prstGeom prst="rect">
            <a:avLst/>
          </a:prstGeom>
        </p:spPr>
        <p:txBody>
          <a:bodyPr wrap="square">
            <a:spAutoFit/>
          </a:bodyPr>
          <a:lstStyle/>
          <a:p>
            <a:pPr algn="just" rtl="0"/>
            <a:r>
              <a:rPr lang="en-US" altLang="ar-IQ" sz="2800" dirty="0" smtClean="0"/>
              <a:t>The small intestine and the proximal tubule of the kidney have common transport systems for amino acid uptake; therefore, a defect in any one of these systems results in an inability to absorb particular amino acids into the gut and into the kidney tubules. </a:t>
            </a:r>
          </a:p>
          <a:p>
            <a:pPr algn="just" rtl="0"/>
            <a:r>
              <a:rPr lang="en-US" altLang="ar-IQ" sz="2800" dirty="0" smtClean="0"/>
              <a:t>For example, one system is responsible for the uptake of </a:t>
            </a:r>
            <a:r>
              <a:rPr lang="en-US" altLang="ar-IQ" sz="2800" dirty="0" err="1" smtClean="0"/>
              <a:t>cystine</a:t>
            </a:r>
            <a:r>
              <a:rPr lang="en-US" altLang="ar-IQ" sz="2800" dirty="0" smtClean="0"/>
              <a:t> and the dibasic amino acids, </a:t>
            </a:r>
            <a:r>
              <a:rPr lang="en-US" altLang="ar-IQ" sz="2800" dirty="0" err="1" smtClean="0"/>
              <a:t>ornithine</a:t>
            </a:r>
            <a:r>
              <a:rPr lang="en-US" altLang="ar-IQ" sz="2800" dirty="0" smtClean="0"/>
              <a:t>, </a:t>
            </a:r>
            <a:r>
              <a:rPr lang="en-US" altLang="ar-IQ" sz="2800" dirty="0" err="1" smtClean="0"/>
              <a:t>arginine</a:t>
            </a:r>
            <a:r>
              <a:rPr lang="en-US" altLang="ar-IQ" sz="2800" dirty="0" smtClean="0"/>
              <a:t>, </a:t>
            </a:r>
            <a:r>
              <a:rPr lang="en-US" altLang="ar-IQ" sz="3200" dirty="0" smtClean="0"/>
              <a:t>and</a:t>
            </a:r>
            <a:r>
              <a:rPr lang="en-US" altLang="ar-IQ" sz="2800" dirty="0" smtClean="0"/>
              <a:t> lysine (represented as “COAL”). </a:t>
            </a:r>
          </a:p>
          <a:p>
            <a:pPr algn="just" rtl="0"/>
            <a:r>
              <a:rPr lang="en-US" altLang="ar-IQ" sz="2800" dirty="0" smtClean="0"/>
              <a:t>In the inherited disorder </a:t>
            </a:r>
            <a:r>
              <a:rPr lang="en-US" altLang="ar-IQ" sz="2800" dirty="0" err="1" smtClean="0"/>
              <a:t>cystinuria</a:t>
            </a:r>
            <a:r>
              <a:rPr lang="en-US" altLang="ar-IQ" sz="2800" dirty="0" smtClean="0"/>
              <a:t>, this carrier system is defective, and all four amino acids appear in the urine </a:t>
            </a:r>
            <a:r>
              <a:rPr lang="en-US" altLang="ar-IQ" sz="2800" dirty="0" smtClean="0"/>
              <a:t>. </a:t>
            </a:r>
            <a:endParaRPr lang="en-US" altLang="ar-IQ" sz="2800" dirty="0" smtClean="0"/>
          </a:p>
          <a:p>
            <a:pPr algn="just" rtl="0"/>
            <a:r>
              <a:rPr lang="en-US" altLang="ar-IQ" sz="2800" dirty="0" err="1" smtClean="0"/>
              <a:t>Cystinuria</a:t>
            </a:r>
            <a:r>
              <a:rPr lang="en-US" altLang="ar-IQ" sz="2800" dirty="0" smtClean="0"/>
              <a:t> occurs at a frequency of 1 in 7,000 individuals, making it one of the most common inherited diseases, and the most common genetic error of amino acid transport. </a:t>
            </a:r>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694452"/>
            <a:ext cx="9144000" cy="5830892"/>
          </a:xfrm>
          <a:prstGeom prst="rect">
            <a:avLst/>
          </a:prstGeom>
        </p:spPr>
        <p:txBody>
          <a:bodyPr wrap="square">
            <a:spAutoFit/>
          </a:bodyPr>
          <a:lstStyle/>
          <a:p>
            <a:pPr algn="just" rtl="0">
              <a:lnSpc>
                <a:spcPct val="150000"/>
              </a:lnSpc>
            </a:pPr>
            <a:r>
              <a:rPr lang="en-US" altLang="ar-IQ" sz="2800" dirty="0" smtClean="0"/>
              <a:t>The disease expresses itself clinically by the precipitation of </a:t>
            </a:r>
            <a:r>
              <a:rPr lang="en-US" altLang="ar-IQ" sz="2800" dirty="0" err="1" smtClean="0"/>
              <a:t>cystine</a:t>
            </a:r>
            <a:r>
              <a:rPr lang="en-US" altLang="ar-IQ" sz="2800" dirty="0" smtClean="0"/>
              <a:t> to form kidney stones (calculi), which can block the urinary tract. </a:t>
            </a:r>
          </a:p>
          <a:p>
            <a:pPr algn="just" rtl="0">
              <a:lnSpc>
                <a:spcPct val="150000"/>
              </a:lnSpc>
            </a:pPr>
            <a:r>
              <a:rPr lang="en-US" altLang="ar-IQ" sz="2800" dirty="0" smtClean="0"/>
              <a:t>Oral hydration is an important part of treatment for this disorder. </a:t>
            </a:r>
          </a:p>
          <a:p>
            <a:pPr algn="just" rtl="0">
              <a:lnSpc>
                <a:spcPct val="150000"/>
              </a:lnSpc>
            </a:pPr>
            <a:r>
              <a:rPr lang="en-US" altLang="ar-IQ" sz="2800" dirty="0" smtClean="0"/>
              <a:t>[Note: Defects in the transport of tryptophan (and other neutral amino acids) can result in </a:t>
            </a:r>
            <a:r>
              <a:rPr lang="en-US" altLang="ar-IQ" sz="2800" dirty="0" err="1" smtClean="0"/>
              <a:t>Hartnup</a:t>
            </a:r>
            <a:r>
              <a:rPr lang="en-US" altLang="ar-IQ" sz="2800" dirty="0" smtClean="0"/>
              <a:t> disorder and pellagra-like (see p. 380) dermatologic and neurologic symptoms. </a:t>
            </a:r>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34400" cy="758952"/>
          </a:xfrm>
        </p:spPr>
        <p:txBody>
          <a:bodyPr>
            <a:normAutofit fontScale="90000"/>
          </a:bodyPr>
          <a:lstStyle/>
          <a:p>
            <a:r>
              <a:rPr lang="en-US" sz="3600" b="1" dirty="0" smtClean="0">
                <a:solidFill>
                  <a:schemeClr val="accent2"/>
                </a:solidFill>
              </a:rPr>
              <a:t>Essential and non essential amino acid </a:t>
            </a:r>
            <a:endParaRPr lang="ar-IQ" sz="3600" b="1" dirty="0">
              <a:solidFill>
                <a:schemeClr val="accent2"/>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22080520"/>
              </p:ext>
            </p:extLst>
          </p:nvPr>
        </p:nvGraphicFramePr>
        <p:xfrm>
          <a:off x="1691680" y="1268764"/>
          <a:ext cx="5904656" cy="4824534"/>
        </p:xfrm>
        <a:graphic>
          <a:graphicData uri="http://schemas.openxmlformats.org/drawingml/2006/table">
            <a:tbl>
              <a:tblPr rtl="1" firstRow="1" bandRow="1">
                <a:tableStyleId>{5C22544A-7EE6-4342-B048-85BDC9FD1C3A}</a:tableStyleId>
              </a:tblPr>
              <a:tblGrid>
                <a:gridCol w="2952328"/>
                <a:gridCol w="2952328"/>
              </a:tblGrid>
              <a:tr h="438594">
                <a:tc>
                  <a:txBody>
                    <a:bodyPr/>
                    <a:lstStyle/>
                    <a:p>
                      <a:pPr algn="ctr" rtl="1"/>
                      <a:r>
                        <a:rPr lang="en-US" b="1" dirty="0" smtClean="0"/>
                        <a:t>Non essential</a:t>
                      </a:r>
                      <a:endParaRPr lang="ar-IQ" b="1" dirty="0"/>
                    </a:p>
                  </a:txBody>
                  <a:tcPr/>
                </a:tc>
                <a:tc>
                  <a:txBody>
                    <a:bodyPr/>
                    <a:lstStyle/>
                    <a:p>
                      <a:pPr algn="ctr" rtl="1"/>
                      <a:r>
                        <a:rPr lang="en-US" b="1" dirty="0" smtClean="0"/>
                        <a:t>essential</a:t>
                      </a:r>
                      <a:endParaRPr lang="ar-IQ" b="1" dirty="0"/>
                    </a:p>
                  </a:txBody>
                  <a:tcPr/>
                </a:tc>
              </a:tr>
              <a:tr h="438594">
                <a:tc>
                  <a:txBody>
                    <a:bodyPr/>
                    <a:lstStyle/>
                    <a:p>
                      <a:pPr algn="ctr" rtl="1"/>
                      <a:r>
                        <a:rPr lang="en-US" b="1" dirty="0" err="1" smtClean="0"/>
                        <a:t>Alanine</a:t>
                      </a:r>
                      <a:endParaRPr lang="ar-IQ" b="1" dirty="0"/>
                    </a:p>
                  </a:txBody>
                  <a:tcPr/>
                </a:tc>
                <a:tc>
                  <a:txBody>
                    <a:bodyPr/>
                    <a:lstStyle/>
                    <a:p>
                      <a:pPr algn="ctr" rtl="1"/>
                      <a:r>
                        <a:rPr lang="en-US" b="1" dirty="0" smtClean="0"/>
                        <a:t>*</a:t>
                      </a:r>
                      <a:r>
                        <a:rPr lang="en-US" b="1" dirty="0" err="1" smtClean="0"/>
                        <a:t>Arginine</a:t>
                      </a:r>
                      <a:endParaRPr lang="ar-IQ" b="1" dirty="0"/>
                    </a:p>
                  </a:txBody>
                  <a:tcPr/>
                </a:tc>
              </a:tr>
              <a:tr h="438594">
                <a:tc>
                  <a:txBody>
                    <a:bodyPr/>
                    <a:lstStyle/>
                    <a:p>
                      <a:pPr algn="ctr" rtl="1"/>
                      <a:r>
                        <a:rPr lang="en-US" b="1" dirty="0" err="1" smtClean="0"/>
                        <a:t>Asparagine</a:t>
                      </a:r>
                      <a:endParaRPr lang="ar-IQ" b="1" dirty="0"/>
                    </a:p>
                  </a:txBody>
                  <a:tcPr/>
                </a:tc>
                <a:tc>
                  <a:txBody>
                    <a:bodyPr/>
                    <a:lstStyle/>
                    <a:p>
                      <a:pPr algn="ctr" rtl="1"/>
                      <a:r>
                        <a:rPr lang="en-US" b="1" dirty="0" err="1" smtClean="0"/>
                        <a:t>Histidine</a:t>
                      </a:r>
                      <a:endParaRPr lang="ar-IQ" b="1" dirty="0"/>
                    </a:p>
                  </a:txBody>
                  <a:tcPr/>
                </a:tc>
              </a:tr>
              <a:tr h="438594">
                <a:tc>
                  <a:txBody>
                    <a:bodyPr/>
                    <a:lstStyle/>
                    <a:p>
                      <a:pPr algn="ctr" rtl="1"/>
                      <a:r>
                        <a:rPr lang="en-US" b="1" dirty="0" err="1" smtClean="0"/>
                        <a:t>Aspartate</a:t>
                      </a:r>
                      <a:r>
                        <a:rPr lang="en-US" b="1" dirty="0" smtClean="0"/>
                        <a:t> </a:t>
                      </a:r>
                      <a:endParaRPr lang="ar-IQ" b="1" dirty="0"/>
                    </a:p>
                  </a:txBody>
                  <a:tcPr/>
                </a:tc>
                <a:tc>
                  <a:txBody>
                    <a:bodyPr/>
                    <a:lstStyle/>
                    <a:p>
                      <a:pPr algn="ctr" rtl="1"/>
                      <a:r>
                        <a:rPr lang="en-US" b="1" dirty="0" err="1" smtClean="0"/>
                        <a:t>Isoleucine</a:t>
                      </a:r>
                      <a:r>
                        <a:rPr lang="en-US" b="1" dirty="0" smtClean="0"/>
                        <a:t> </a:t>
                      </a:r>
                      <a:endParaRPr lang="ar-IQ" b="1" dirty="0"/>
                    </a:p>
                  </a:txBody>
                  <a:tcPr/>
                </a:tc>
              </a:tr>
              <a:tr h="438594">
                <a:tc>
                  <a:txBody>
                    <a:bodyPr/>
                    <a:lstStyle/>
                    <a:p>
                      <a:pPr algn="ctr" rtl="1"/>
                      <a:r>
                        <a:rPr lang="en-US" b="1" dirty="0" err="1" smtClean="0"/>
                        <a:t>Cysteine</a:t>
                      </a:r>
                      <a:endParaRPr lang="ar-IQ" b="1" dirty="0"/>
                    </a:p>
                  </a:txBody>
                  <a:tcPr/>
                </a:tc>
                <a:tc>
                  <a:txBody>
                    <a:bodyPr/>
                    <a:lstStyle/>
                    <a:p>
                      <a:pPr algn="ctr" rtl="1"/>
                      <a:r>
                        <a:rPr lang="en-US" b="1" dirty="0" err="1" smtClean="0"/>
                        <a:t>Leucine</a:t>
                      </a:r>
                      <a:endParaRPr lang="ar-IQ" b="1" dirty="0"/>
                    </a:p>
                  </a:txBody>
                  <a:tcPr/>
                </a:tc>
              </a:tr>
              <a:tr h="438594">
                <a:tc>
                  <a:txBody>
                    <a:bodyPr/>
                    <a:lstStyle/>
                    <a:p>
                      <a:pPr algn="ctr" rtl="1"/>
                      <a:r>
                        <a:rPr lang="en-US" b="1" dirty="0" smtClean="0"/>
                        <a:t>Glutamate </a:t>
                      </a:r>
                      <a:endParaRPr lang="ar-IQ" b="1" dirty="0"/>
                    </a:p>
                  </a:txBody>
                  <a:tcPr/>
                </a:tc>
                <a:tc>
                  <a:txBody>
                    <a:bodyPr/>
                    <a:lstStyle/>
                    <a:p>
                      <a:pPr algn="ctr" rtl="1"/>
                      <a:r>
                        <a:rPr lang="en-US" b="1" dirty="0" smtClean="0"/>
                        <a:t>Lysine</a:t>
                      </a:r>
                      <a:endParaRPr lang="ar-IQ" b="1" dirty="0"/>
                    </a:p>
                  </a:txBody>
                  <a:tcPr/>
                </a:tc>
              </a:tr>
              <a:tr h="438594">
                <a:tc>
                  <a:txBody>
                    <a:bodyPr/>
                    <a:lstStyle/>
                    <a:p>
                      <a:pPr algn="ctr" rtl="1"/>
                      <a:r>
                        <a:rPr lang="en-US" b="1" dirty="0" smtClean="0"/>
                        <a:t>Glutamine </a:t>
                      </a:r>
                      <a:endParaRPr lang="ar-IQ" b="1" dirty="0"/>
                    </a:p>
                  </a:txBody>
                  <a:tcPr/>
                </a:tc>
                <a:tc>
                  <a:txBody>
                    <a:bodyPr/>
                    <a:lstStyle/>
                    <a:p>
                      <a:pPr algn="ctr" rtl="1"/>
                      <a:r>
                        <a:rPr lang="en-US" b="1" dirty="0" err="1" smtClean="0"/>
                        <a:t>Methionine</a:t>
                      </a:r>
                      <a:r>
                        <a:rPr lang="en-US" b="1" dirty="0" smtClean="0"/>
                        <a:t>*</a:t>
                      </a:r>
                      <a:endParaRPr lang="ar-IQ" b="1" dirty="0"/>
                    </a:p>
                  </a:txBody>
                  <a:tcPr/>
                </a:tc>
              </a:tr>
              <a:tr h="438594">
                <a:tc>
                  <a:txBody>
                    <a:bodyPr/>
                    <a:lstStyle/>
                    <a:p>
                      <a:pPr algn="ctr" rtl="1"/>
                      <a:r>
                        <a:rPr lang="en-US" b="1" dirty="0" err="1" smtClean="0"/>
                        <a:t>Glycine</a:t>
                      </a:r>
                      <a:endParaRPr lang="ar-IQ" b="1" dirty="0"/>
                    </a:p>
                  </a:txBody>
                  <a:tcPr/>
                </a:tc>
                <a:tc>
                  <a:txBody>
                    <a:bodyPr/>
                    <a:lstStyle/>
                    <a:p>
                      <a:pPr algn="ctr" rtl="1"/>
                      <a:r>
                        <a:rPr lang="en-US" b="1" dirty="0" smtClean="0"/>
                        <a:t>Phenylalanine*</a:t>
                      </a:r>
                      <a:endParaRPr lang="ar-IQ" b="1" dirty="0"/>
                    </a:p>
                  </a:txBody>
                  <a:tcPr/>
                </a:tc>
              </a:tr>
              <a:tr h="438594">
                <a:tc>
                  <a:txBody>
                    <a:bodyPr/>
                    <a:lstStyle/>
                    <a:p>
                      <a:pPr algn="ctr" rtl="1"/>
                      <a:r>
                        <a:rPr lang="en-US" b="1" dirty="0" err="1" smtClean="0"/>
                        <a:t>Proline</a:t>
                      </a:r>
                      <a:endParaRPr lang="ar-IQ" b="1" dirty="0"/>
                    </a:p>
                  </a:txBody>
                  <a:tcPr/>
                </a:tc>
                <a:tc>
                  <a:txBody>
                    <a:bodyPr/>
                    <a:lstStyle/>
                    <a:p>
                      <a:pPr algn="ctr" rtl="1"/>
                      <a:r>
                        <a:rPr lang="en-US" b="1" dirty="0" err="1" smtClean="0"/>
                        <a:t>Threonine</a:t>
                      </a:r>
                      <a:endParaRPr lang="ar-IQ" b="1" dirty="0"/>
                    </a:p>
                  </a:txBody>
                  <a:tcPr/>
                </a:tc>
              </a:tr>
              <a:tr h="438594">
                <a:tc>
                  <a:txBody>
                    <a:bodyPr/>
                    <a:lstStyle/>
                    <a:p>
                      <a:pPr algn="ctr" rtl="1"/>
                      <a:r>
                        <a:rPr lang="en-US" b="1" dirty="0" smtClean="0"/>
                        <a:t>Serine</a:t>
                      </a:r>
                      <a:endParaRPr lang="ar-IQ" b="1" dirty="0"/>
                    </a:p>
                  </a:txBody>
                  <a:tcPr/>
                </a:tc>
                <a:tc>
                  <a:txBody>
                    <a:bodyPr/>
                    <a:lstStyle/>
                    <a:p>
                      <a:pPr algn="ctr" rtl="1"/>
                      <a:r>
                        <a:rPr lang="en-US" b="1" dirty="0" smtClean="0"/>
                        <a:t>Tryptophan</a:t>
                      </a:r>
                      <a:endParaRPr lang="ar-IQ" b="1" dirty="0"/>
                    </a:p>
                  </a:txBody>
                  <a:tcPr/>
                </a:tc>
              </a:tr>
              <a:tr h="438594">
                <a:tc>
                  <a:txBody>
                    <a:bodyPr/>
                    <a:lstStyle/>
                    <a:p>
                      <a:pPr algn="ctr" rtl="1"/>
                      <a:r>
                        <a:rPr lang="en-US" b="1" dirty="0" smtClean="0"/>
                        <a:t>Tyrosine </a:t>
                      </a:r>
                      <a:endParaRPr lang="ar-IQ" b="1" dirty="0"/>
                    </a:p>
                  </a:txBody>
                  <a:tcPr/>
                </a:tc>
                <a:tc>
                  <a:txBody>
                    <a:bodyPr/>
                    <a:lstStyle/>
                    <a:p>
                      <a:pPr algn="ctr" rtl="1"/>
                      <a:r>
                        <a:rPr lang="en-US" b="1" dirty="0" err="1" smtClean="0"/>
                        <a:t>valine</a:t>
                      </a:r>
                      <a:endParaRPr lang="ar-IQ" b="1" dirty="0"/>
                    </a:p>
                  </a:txBody>
                  <a:tcPr/>
                </a:tc>
              </a:tr>
            </a:tbl>
          </a:graphicData>
        </a:graphic>
      </p:graphicFrame>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Central role of glutamate</a:t>
            </a:r>
            <a:endParaRPr lang="ar-IQ" b="1" dirty="0">
              <a:solidFill>
                <a:schemeClr val="accent2"/>
              </a:solidFill>
            </a:endParaRPr>
          </a:p>
        </p:txBody>
      </p:sp>
      <p:sp>
        <p:nvSpPr>
          <p:cNvPr id="3" name="Content Placeholder 2"/>
          <p:cNvSpPr>
            <a:spLocks noGrp="1"/>
          </p:cNvSpPr>
          <p:nvPr>
            <p:ph sz="quarter" idx="1"/>
          </p:nvPr>
        </p:nvSpPr>
        <p:spPr/>
        <p:txBody>
          <a:bodyPr>
            <a:normAutofit/>
          </a:bodyPr>
          <a:lstStyle/>
          <a:p>
            <a:pPr algn="just" rtl="0"/>
            <a:r>
              <a:rPr lang="en-US" sz="3200" dirty="0" smtClean="0"/>
              <a:t>Four of the amino acids </a:t>
            </a:r>
            <a:r>
              <a:rPr lang="en-US" sz="3200" dirty="0" smtClean="0"/>
              <a:t>: glutamate, aspartate, alanine </a:t>
            </a:r>
            <a:r>
              <a:rPr lang="en-US" sz="3200" dirty="0" smtClean="0"/>
              <a:t>and glutamine are present in cells at much higher concentration  than the others 16 . All four have major metabolic function in addition to their roles in proteins but glutamate occupies the prime position . </a:t>
            </a:r>
            <a:endParaRPr lang="ar-IQ" sz="3200" dirty="0"/>
          </a:p>
        </p:txBody>
      </p: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Alanin - Alanine.svg">
            <a:hlinkClick r:id="rId2"/>
          </p:cNvPr>
          <p:cNvPicPr>
            <a:picLocks noGrp="1"/>
          </p:cNvPicPr>
          <p:nvPr>
            <p:ph sz="quarter" idx="1"/>
          </p:nvPr>
        </p:nvPicPr>
        <p:blipFill>
          <a:blip r:embed="rId3"/>
          <a:srcRect/>
          <a:stretch>
            <a:fillRect/>
          </a:stretch>
        </p:blipFill>
        <p:spPr bwMode="auto">
          <a:xfrm>
            <a:off x="1571604" y="1428736"/>
            <a:ext cx="1785950" cy="1500198"/>
          </a:xfrm>
          <a:prstGeom prst="rect">
            <a:avLst/>
          </a:prstGeom>
          <a:noFill/>
          <a:ln w="9525">
            <a:noFill/>
            <a:miter lim="800000"/>
            <a:headEnd/>
            <a:tailEnd/>
          </a:ln>
        </p:spPr>
      </p:pic>
      <p:sp>
        <p:nvSpPr>
          <p:cNvPr id="5" name="Rectangle 4"/>
          <p:cNvSpPr/>
          <p:nvPr/>
        </p:nvSpPr>
        <p:spPr>
          <a:xfrm>
            <a:off x="1857356" y="3286124"/>
            <a:ext cx="1071570" cy="369332"/>
          </a:xfrm>
          <a:prstGeom prst="rect">
            <a:avLst/>
          </a:prstGeom>
        </p:spPr>
        <p:txBody>
          <a:bodyPr wrap="square">
            <a:spAutoFit/>
          </a:bodyPr>
          <a:lstStyle/>
          <a:p>
            <a:r>
              <a:rPr lang="en-US" b="1" dirty="0" err="1" smtClean="0"/>
              <a:t>Alanine</a:t>
            </a:r>
            <a:endParaRPr lang="ar-IQ" dirty="0"/>
          </a:p>
        </p:txBody>
      </p:sp>
      <p:pic>
        <p:nvPicPr>
          <p:cNvPr id="6" name="Picture 5" descr="Asparaginsäure - Aspartic acid.svg">
            <a:hlinkClick r:id="rId4"/>
          </p:cNvPr>
          <p:cNvPicPr/>
          <p:nvPr/>
        </p:nvPicPr>
        <p:blipFill>
          <a:blip r:embed="rId5"/>
          <a:srcRect/>
          <a:stretch>
            <a:fillRect/>
          </a:stretch>
        </p:blipFill>
        <p:spPr bwMode="auto">
          <a:xfrm>
            <a:off x="1785918" y="4000504"/>
            <a:ext cx="1905000" cy="1847859"/>
          </a:xfrm>
          <a:prstGeom prst="rect">
            <a:avLst/>
          </a:prstGeom>
          <a:noFill/>
          <a:ln w="9525">
            <a:noFill/>
            <a:miter lim="800000"/>
            <a:headEnd/>
            <a:tailEnd/>
          </a:ln>
        </p:spPr>
      </p:pic>
      <p:sp>
        <p:nvSpPr>
          <p:cNvPr id="7" name="Rectangle 6"/>
          <p:cNvSpPr/>
          <p:nvPr/>
        </p:nvSpPr>
        <p:spPr>
          <a:xfrm>
            <a:off x="2071670" y="6072206"/>
            <a:ext cx="1409360" cy="369332"/>
          </a:xfrm>
          <a:prstGeom prst="rect">
            <a:avLst/>
          </a:prstGeom>
        </p:spPr>
        <p:txBody>
          <a:bodyPr wrap="none">
            <a:spAutoFit/>
          </a:bodyPr>
          <a:lstStyle/>
          <a:p>
            <a:r>
              <a:rPr lang="en-US" b="1" dirty="0" smtClean="0"/>
              <a:t>Aspartic acid</a:t>
            </a:r>
            <a:endParaRPr lang="ar-IQ" dirty="0"/>
          </a:p>
        </p:txBody>
      </p:sp>
      <p:pic>
        <p:nvPicPr>
          <p:cNvPr id="8" name="Picture 7" descr="Glutaminsäure - Glutamic acid.svg">
            <a:hlinkClick r:id="rId6"/>
          </p:cNvPr>
          <p:cNvPicPr/>
          <p:nvPr/>
        </p:nvPicPr>
        <p:blipFill>
          <a:blip r:embed="rId7"/>
          <a:srcRect/>
          <a:stretch>
            <a:fillRect/>
          </a:stretch>
        </p:blipFill>
        <p:spPr bwMode="auto">
          <a:xfrm>
            <a:off x="5786446" y="1714488"/>
            <a:ext cx="1905000" cy="1571636"/>
          </a:xfrm>
          <a:prstGeom prst="rect">
            <a:avLst/>
          </a:prstGeom>
          <a:noFill/>
          <a:ln w="9525">
            <a:noFill/>
            <a:miter lim="800000"/>
            <a:headEnd/>
            <a:tailEnd/>
          </a:ln>
        </p:spPr>
      </p:pic>
      <p:sp>
        <p:nvSpPr>
          <p:cNvPr id="9" name="Rectangle 8"/>
          <p:cNvSpPr/>
          <p:nvPr/>
        </p:nvSpPr>
        <p:spPr>
          <a:xfrm>
            <a:off x="6143636" y="3357562"/>
            <a:ext cx="1485663" cy="369332"/>
          </a:xfrm>
          <a:prstGeom prst="rect">
            <a:avLst/>
          </a:prstGeom>
        </p:spPr>
        <p:txBody>
          <a:bodyPr wrap="square">
            <a:spAutoFit/>
          </a:bodyPr>
          <a:lstStyle/>
          <a:p>
            <a:r>
              <a:rPr lang="en-US" b="1" dirty="0" err="1" smtClean="0"/>
              <a:t>Glutamic</a:t>
            </a:r>
            <a:r>
              <a:rPr lang="en-US" b="1" dirty="0" smtClean="0"/>
              <a:t> acid</a:t>
            </a:r>
            <a:endParaRPr lang="ar-IQ" dirty="0"/>
          </a:p>
        </p:txBody>
      </p:sp>
      <p:pic>
        <p:nvPicPr>
          <p:cNvPr id="10" name="Picture 9" descr="L-Glutamin - L-Glutamine.svg">
            <a:hlinkClick r:id="rId8"/>
          </p:cNvPr>
          <p:cNvPicPr/>
          <p:nvPr/>
        </p:nvPicPr>
        <p:blipFill>
          <a:blip r:embed="rId9"/>
          <a:srcRect/>
          <a:stretch>
            <a:fillRect/>
          </a:stretch>
        </p:blipFill>
        <p:spPr bwMode="auto">
          <a:xfrm>
            <a:off x="5929322" y="3929066"/>
            <a:ext cx="1857388" cy="1785950"/>
          </a:xfrm>
          <a:prstGeom prst="rect">
            <a:avLst/>
          </a:prstGeom>
          <a:noFill/>
          <a:ln w="9525">
            <a:noFill/>
            <a:miter lim="800000"/>
            <a:headEnd/>
            <a:tailEnd/>
          </a:ln>
        </p:spPr>
      </p:pic>
      <p:sp>
        <p:nvSpPr>
          <p:cNvPr id="11" name="Rectangle 10"/>
          <p:cNvSpPr/>
          <p:nvPr/>
        </p:nvSpPr>
        <p:spPr>
          <a:xfrm>
            <a:off x="6143636" y="5929330"/>
            <a:ext cx="1500198" cy="369332"/>
          </a:xfrm>
          <a:prstGeom prst="rect">
            <a:avLst/>
          </a:prstGeom>
        </p:spPr>
        <p:txBody>
          <a:bodyPr wrap="square">
            <a:spAutoFit/>
          </a:bodyPr>
          <a:lstStyle/>
          <a:p>
            <a:r>
              <a:rPr lang="en-US" b="1" dirty="0" smtClean="0"/>
              <a:t>Glutamine</a:t>
            </a:r>
            <a:endParaRPr lang="ar-IQ" dirty="0"/>
          </a:p>
        </p:txBody>
      </p: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Function of four amino acids </a:t>
            </a:r>
            <a:endParaRPr lang="ar-IQ" b="1" dirty="0">
              <a:solidFill>
                <a:schemeClr val="accent2"/>
              </a:solidFill>
            </a:endParaRPr>
          </a:p>
        </p:txBody>
      </p:sp>
      <p:sp>
        <p:nvSpPr>
          <p:cNvPr id="3" name="Content Placeholder 2"/>
          <p:cNvSpPr>
            <a:spLocks noGrp="1"/>
          </p:cNvSpPr>
          <p:nvPr>
            <p:ph sz="quarter" idx="1"/>
          </p:nvPr>
        </p:nvSpPr>
        <p:spPr/>
        <p:txBody>
          <a:bodyPr>
            <a:normAutofit/>
          </a:bodyPr>
          <a:lstStyle/>
          <a:p>
            <a:pPr algn="just" rtl="0"/>
            <a:r>
              <a:rPr lang="en-US" sz="2800" dirty="0" smtClean="0"/>
              <a:t>Glutamate and aspartate function as </a:t>
            </a:r>
            <a:r>
              <a:rPr lang="en-US" sz="2800" dirty="0"/>
              <a:t>excitatory neurotransmitters </a:t>
            </a:r>
            <a:r>
              <a:rPr lang="en-US" sz="2800" dirty="0" smtClean="0"/>
              <a:t>in the CNS</a:t>
            </a:r>
          </a:p>
          <a:p>
            <a:pPr algn="just" rtl="0"/>
            <a:r>
              <a:rPr lang="en-US" sz="2800" dirty="0" smtClean="0"/>
              <a:t>Glutamate is partly responsible for the flavor of food .</a:t>
            </a:r>
          </a:p>
          <a:p>
            <a:pPr algn="just" rtl="0"/>
            <a:r>
              <a:rPr lang="en-US" sz="2800" dirty="0" smtClean="0"/>
              <a:t>Glutamine also occupies especial position in amino acids breakdown ,and most of the nitrogen from dietary protein is ultimately excreted from the body via glutamate pool. </a:t>
            </a:r>
          </a:p>
          <a:p>
            <a:pPr algn="just" rtl="0"/>
            <a:endParaRPr lang="ar-IQ" sz="2800" dirty="0"/>
          </a:p>
        </p:txBody>
      </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76672"/>
            <a:ext cx="8503920" cy="4572000"/>
          </a:xfrm>
        </p:spPr>
        <p:txBody>
          <a:bodyPr>
            <a:noAutofit/>
          </a:bodyPr>
          <a:lstStyle/>
          <a:p>
            <a:pPr algn="just" rtl="0">
              <a:lnSpc>
                <a:spcPct val="170000"/>
              </a:lnSpc>
            </a:pPr>
            <a:r>
              <a:rPr lang="en-US" sz="2400" dirty="0" smtClean="0"/>
              <a:t>Glutamate is a special because it is chemically related to 2-oxoglutarate which is a key intermediate in the citric acid cycle .</a:t>
            </a:r>
          </a:p>
          <a:p>
            <a:pPr algn="just" rtl="0">
              <a:lnSpc>
                <a:spcPct val="170000"/>
              </a:lnSpc>
            </a:pPr>
            <a:r>
              <a:rPr lang="en-US" sz="2400" dirty="0" smtClean="0"/>
              <a:t>Glutamate can be reversibly into </a:t>
            </a:r>
            <a:r>
              <a:rPr lang="en-US" sz="2400" dirty="0" err="1" smtClean="0"/>
              <a:t>oxoglutarate</a:t>
            </a:r>
            <a:r>
              <a:rPr lang="en-US" sz="2400" dirty="0" smtClean="0"/>
              <a:t> by </a:t>
            </a:r>
            <a:r>
              <a:rPr lang="en-US" sz="2400" dirty="0" err="1" smtClean="0"/>
              <a:t>transaminases</a:t>
            </a:r>
            <a:r>
              <a:rPr lang="en-US" sz="2400" dirty="0" smtClean="0"/>
              <a:t> or by glutamate </a:t>
            </a:r>
            <a:r>
              <a:rPr lang="en-US" sz="2400" dirty="0" err="1" smtClean="0"/>
              <a:t>dehydrogenase</a:t>
            </a:r>
            <a:r>
              <a:rPr lang="en-US" sz="2400" dirty="0" smtClean="0"/>
              <a:t>.</a:t>
            </a:r>
          </a:p>
          <a:p>
            <a:pPr algn="just" rtl="0">
              <a:lnSpc>
                <a:spcPct val="170000"/>
              </a:lnSpc>
            </a:pPr>
            <a:r>
              <a:rPr lang="en-US" sz="2400" dirty="0" smtClean="0"/>
              <a:t>Glutamate can be converted into glutamine , an important nitrogen carrier ,and the most common free amino acid in human blood plasma.    </a:t>
            </a:r>
            <a:endParaRPr lang="ar-IQ" sz="2400" dirty="0"/>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142984"/>
          </a:xfrm>
        </p:spPr>
        <p:txBody>
          <a:bodyPr>
            <a:normAutofit fontScale="90000"/>
          </a:bodyPr>
          <a:lstStyle/>
          <a:p>
            <a:r>
              <a:rPr lang="en-US" sz="3600" b="1" dirty="0" err="1" smtClean="0">
                <a:solidFill>
                  <a:schemeClr val="accent2"/>
                </a:solidFill>
              </a:rPr>
              <a:t>Transamination</a:t>
            </a:r>
            <a:r>
              <a:rPr lang="en-US" sz="3600" b="1" dirty="0" smtClean="0">
                <a:solidFill>
                  <a:schemeClr val="accent2"/>
                </a:solidFill>
              </a:rPr>
              <a:t>: the funneling of amino groups to glutamate</a:t>
            </a:r>
            <a:endParaRPr lang="ar-IQ" dirty="0">
              <a:solidFill>
                <a:schemeClr val="accent2"/>
              </a:solidFill>
            </a:endParaRPr>
          </a:p>
        </p:txBody>
      </p:sp>
      <p:sp>
        <p:nvSpPr>
          <p:cNvPr id="3" name="Content Placeholder 2"/>
          <p:cNvSpPr>
            <a:spLocks noGrp="1"/>
          </p:cNvSpPr>
          <p:nvPr>
            <p:ph sz="quarter" idx="1"/>
          </p:nvPr>
        </p:nvSpPr>
        <p:spPr>
          <a:xfrm>
            <a:off x="285720" y="1268760"/>
            <a:ext cx="8503920" cy="4813188"/>
          </a:xfrm>
          <a:noFill/>
        </p:spPr>
        <p:txBody>
          <a:bodyPr>
            <a:noAutofit/>
          </a:bodyPr>
          <a:lstStyle/>
          <a:p>
            <a:pPr algn="just" rtl="0">
              <a:lnSpc>
                <a:spcPct val="120000"/>
              </a:lnSpc>
            </a:pPr>
            <a:r>
              <a:rPr lang="en-US" sz="2400" dirty="0" smtClean="0"/>
              <a:t>The </a:t>
            </a:r>
            <a:r>
              <a:rPr lang="en-US" sz="2400" dirty="0" smtClean="0"/>
              <a:t>first step in the catabolism of most amino acids is the transfer of their α-amino group to α-ketoglutarate.</a:t>
            </a:r>
          </a:p>
          <a:p>
            <a:pPr algn="just" rtl="0">
              <a:lnSpc>
                <a:spcPct val="120000"/>
              </a:lnSpc>
            </a:pPr>
            <a:r>
              <a:rPr lang="en-US" sz="2400" dirty="0" smtClean="0"/>
              <a:t>The products are an α-</a:t>
            </a:r>
            <a:r>
              <a:rPr lang="en-US" sz="2400" dirty="0" err="1" smtClean="0"/>
              <a:t>keto</a:t>
            </a:r>
            <a:r>
              <a:rPr lang="en-US" sz="2400" dirty="0" smtClean="0"/>
              <a:t> acid (derived from the original amino acid) and glutamate. </a:t>
            </a:r>
          </a:p>
          <a:p>
            <a:pPr algn="just" rtl="0">
              <a:lnSpc>
                <a:spcPct val="120000"/>
              </a:lnSpc>
            </a:pPr>
            <a:r>
              <a:rPr lang="en-US" sz="2400" dirty="0" smtClean="0"/>
              <a:t>α-</a:t>
            </a:r>
            <a:r>
              <a:rPr lang="en-US" sz="2400" dirty="0" err="1" smtClean="0"/>
              <a:t>Ketoglutarate</a:t>
            </a:r>
            <a:r>
              <a:rPr lang="en-US" sz="2400" dirty="0" smtClean="0"/>
              <a:t> plays a pivotal role in amino acid metabolism by accepting the amino groups from other amino acids, thus becoming glutamate. </a:t>
            </a:r>
          </a:p>
          <a:p>
            <a:pPr algn="just" rtl="0">
              <a:lnSpc>
                <a:spcPct val="120000"/>
              </a:lnSpc>
            </a:pPr>
            <a:r>
              <a:rPr lang="en-US" sz="2400" dirty="0" smtClean="0"/>
              <a:t>Glutamate produced by </a:t>
            </a:r>
            <a:r>
              <a:rPr lang="en-US" sz="2400" dirty="0" err="1" smtClean="0"/>
              <a:t>transamination</a:t>
            </a:r>
            <a:r>
              <a:rPr lang="en-US" sz="2400" dirty="0" smtClean="0"/>
              <a:t> can be </a:t>
            </a:r>
            <a:r>
              <a:rPr lang="en-US" sz="2400" dirty="0" err="1" smtClean="0"/>
              <a:t>oxidatively</a:t>
            </a:r>
            <a:r>
              <a:rPr lang="en-US" sz="2400" dirty="0" smtClean="0"/>
              <a:t> </a:t>
            </a:r>
            <a:r>
              <a:rPr lang="en-US" sz="2400" dirty="0" err="1" smtClean="0"/>
              <a:t>deaminated</a:t>
            </a:r>
            <a:r>
              <a:rPr lang="en-US" sz="2400" dirty="0" smtClean="0"/>
              <a:t> (see below), or used as an amino group donor in the synthesis of nonessential amino acids. </a:t>
            </a:r>
          </a:p>
          <a:p>
            <a:pPr algn="just" rtl="0"/>
            <a:endParaRPr lang="en-US" sz="700" dirty="0" smtClean="0"/>
          </a:p>
          <a:p>
            <a:pPr algn="just" rtl="0"/>
            <a:endParaRPr lang="en-US" sz="1400" dirty="0" smtClean="0"/>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34400" cy="357166"/>
          </a:xfrm>
        </p:spPr>
        <p:txBody>
          <a:bodyPr>
            <a:normAutofit fontScale="90000"/>
          </a:bodyPr>
          <a:lstStyle/>
          <a:p>
            <a:endParaRPr lang="ar-IQ" dirty="0"/>
          </a:p>
        </p:txBody>
      </p:sp>
      <p:sp>
        <p:nvSpPr>
          <p:cNvPr id="3" name="Content Placeholder 2"/>
          <p:cNvSpPr>
            <a:spLocks noGrp="1"/>
          </p:cNvSpPr>
          <p:nvPr>
            <p:ph sz="quarter" idx="1"/>
          </p:nvPr>
        </p:nvSpPr>
        <p:spPr>
          <a:xfrm>
            <a:off x="301752" y="639446"/>
            <a:ext cx="8503920" cy="5741882"/>
          </a:xfrm>
        </p:spPr>
        <p:txBody>
          <a:bodyPr/>
          <a:lstStyle/>
          <a:p>
            <a:pPr algn="l" rtl="0"/>
            <a:endParaRPr lang="en-US" dirty="0" smtClean="0"/>
          </a:p>
          <a:p>
            <a:pPr algn="l" rtl="0">
              <a:buNone/>
            </a:pPr>
            <a:endParaRPr lang="en-US" dirty="0" smtClean="0"/>
          </a:p>
          <a:p>
            <a:pPr algn="l" rtl="0"/>
            <a:endParaRPr lang="en-US" dirty="0" smtClean="0"/>
          </a:p>
          <a:p>
            <a:pPr algn="l" rtl="0"/>
            <a:endParaRPr lang="en-US" dirty="0" smtClean="0"/>
          </a:p>
          <a:p>
            <a:pPr algn="l" rtl="0">
              <a:buNone/>
            </a:pPr>
            <a:r>
              <a:rPr lang="en-US" dirty="0" smtClean="0"/>
              <a:t>                      </a:t>
            </a:r>
          </a:p>
          <a:p>
            <a:pPr algn="l" rtl="0">
              <a:buNone/>
            </a:pPr>
            <a:endParaRPr lang="en-US" sz="4400" dirty="0" smtClean="0"/>
          </a:p>
          <a:p>
            <a:pPr algn="l" rtl="0">
              <a:buNone/>
            </a:pPr>
            <a:r>
              <a:rPr lang="en-US" sz="4400" dirty="0" smtClean="0"/>
              <a:t>                +            =</a:t>
            </a:r>
            <a:endParaRPr lang="ar-IQ" sz="4400" dirty="0" smtClean="0"/>
          </a:p>
        </p:txBody>
      </p:sp>
      <p:sp>
        <p:nvSpPr>
          <p:cNvPr id="5" name="Rectangle 4"/>
          <p:cNvSpPr/>
          <p:nvPr/>
        </p:nvSpPr>
        <p:spPr>
          <a:xfrm>
            <a:off x="1285852" y="2428868"/>
            <a:ext cx="64294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R1</a:t>
            </a:r>
            <a:endParaRPr lang="ar-IQ" dirty="0"/>
          </a:p>
        </p:txBody>
      </p:sp>
      <p:cxnSp>
        <p:nvCxnSpPr>
          <p:cNvPr id="7" name="Straight Connector 6"/>
          <p:cNvCxnSpPr/>
          <p:nvPr/>
        </p:nvCxnSpPr>
        <p:spPr>
          <a:xfrm rot="5400000">
            <a:off x="1439962" y="3203452"/>
            <a:ext cx="428628" cy="2246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214414" y="3500438"/>
            <a:ext cx="100013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CH-NH3</a:t>
            </a:r>
            <a:endParaRPr lang="ar-IQ" dirty="0"/>
          </a:p>
        </p:txBody>
      </p:sp>
      <p:cxnSp>
        <p:nvCxnSpPr>
          <p:cNvPr id="14" name="Straight Connector 13"/>
          <p:cNvCxnSpPr/>
          <p:nvPr/>
        </p:nvCxnSpPr>
        <p:spPr>
          <a:xfrm rot="5400000">
            <a:off x="1285852" y="4572008"/>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285852" y="4929198"/>
            <a:ext cx="92869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COO-</a:t>
            </a:r>
            <a:endParaRPr lang="ar-IQ" dirty="0"/>
          </a:p>
        </p:txBody>
      </p:sp>
      <p:sp>
        <p:nvSpPr>
          <p:cNvPr id="19" name="Rectangle 18"/>
          <p:cNvSpPr/>
          <p:nvPr/>
        </p:nvSpPr>
        <p:spPr>
          <a:xfrm>
            <a:off x="3214678" y="2357430"/>
            <a:ext cx="64294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R2</a:t>
            </a:r>
            <a:endParaRPr lang="ar-IQ" dirty="0"/>
          </a:p>
        </p:txBody>
      </p:sp>
      <p:cxnSp>
        <p:nvCxnSpPr>
          <p:cNvPr id="20" name="Straight Connector 19"/>
          <p:cNvCxnSpPr/>
          <p:nvPr/>
        </p:nvCxnSpPr>
        <p:spPr>
          <a:xfrm rot="5400000">
            <a:off x="3297350" y="3060576"/>
            <a:ext cx="428628" cy="22468"/>
          </a:xfrm>
          <a:prstGeom prst="line">
            <a:avLst/>
          </a:prstGeom>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000364" y="3286124"/>
            <a:ext cx="100013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a:t>
            </a:r>
            <a:endParaRPr lang="ar-IQ" dirty="0"/>
          </a:p>
        </p:txBody>
      </p:sp>
      <p:cxnSp>
        <p:nvCxnSpPr>
          <p:cNvPr id="23" name="Straight Connector 22"/>
          <p:cNvCxnSpPr/>
          <p:nvPr/>
        </p:nvCxnSpPr>
        <p:spPr>
          <a:xfrm rot="5400000">
            <a:off x="3144034" y="4285462"/>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000364" y="4643446"/>
            <a:ext cx="92869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COO-</a:t>
            </a:r>
            <a:endParaRPr lang="ar-IQ" dirty="0"/>
          </a:p>
        </p:txBody>
      </p:sp>
      <p:sp>
        <p:nvSpPr>
          <p:cNvPr id="25" name="Rectangle 24"/>
          <p:cNvSpPr/>
          <p:nvPr/>
        </p:nvSpPr>
        <p:spPr>
          <a:xfrm>
            <a:off x="5357818" y="2428868"/>
            <a:ext cx="64294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R1</a:t>
            </a:r>
            <a:endParaRPr lang="ar-IQ" dirty="0"/>
          </a:p>
        </p:txBody>
      </p:sp>
      <p:sp>
        <p:nvSpPr>
          <p:cNvPr id="26" name="Rectangle 25"/>
          <p:cNvSpPr/>
          <p:nvPr/>
        </p:nvSpPr>
        <p:spPr>
          <a:xfrm>
            <a:off x="7215206" y="2285992"/>
            <a:ext cx="64294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R2</a:t>
            </a:r>
            <a:endParaRPr lang="ar-IQ" dirty="0"/>
          </a:p>
        </p:txBody>
      </p:sp>
      <p:sp>
        <p:nvSpPr>
          <p:cNvPr id="27" name="Rounded Rectangle 26"/>
          <p:cNvSpPr/>
          <p:nvPr/>
        </p:nvSpPr>
        <p:spPr>
          <a:xfrm>
            <a:off x="7072330" y="3357562"/>
            <a:ext cx="100013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CH-NH3</a:t>
            </a:r>
            <a:endParaRPr lang="ar-IQ" dirty="0"/>
          </a:p>
        </p:txBody>
      </p:sp>
      <p:sp>
        <p:nvSpPr>
          <p:cNvPr id="28" name="Rounded Rectangle 27"/>
          <p:cNvSpPr/>
          <p:nvPr/>
        </p:nvSpPr>
        <p:spPr>
          <a:xfrm>
            <a:off x="5214942" y="3429000"/>
            <a:ext cx="100013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a:t>
            </a:r>
            <a:endParaRPr lang="ar-IQ" dirty="0"/>
          </a:p>
        </p:txBody>
      </p:sp>
      <p:sp>
        <p:nvSpPr>
          <p:cNvPr id="29" name="Rounded Rectangle 28"/>
          <p:cNvSpPr/>
          <p:nvPr/>
        </p:nvSpPr>
        <p:spPr>
          <a:xfrm>
            <a:off x="5286380" y="4714884"/>
            <a:ext cx="92869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COO-</a:t>
            </a:r>
            <a:endParaRPr lang="ar-IQ" dirty="0"/>
          </a:p>
        </p:txBody>
      </p:sp>
      <p:sp>
        <p:nvSpPr>
          <p:cNvPr id="30" name="Rounded Rectangle 29"/>
          <p:cNvSpPr/>
          <p:nvPr/>
        </p:nvSpPr>
        <p:spPr>
          <a:xfrm>
            <a:off x="7143768" y="4643446"/>
            <a:ext cx="92869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COO-</a:t>
            </a:r>
            <a:endParaRPr lang="ar-IQ" dirty="0"/>
          </a:p>
        </p:txBody>
      </p:sp>
      <p:cxnSp>
        <p:nvCxnSpPr>
          <p:cNvPr id="31" name="Straight Connector 30"/>
          <p:cNvCxnSpPr/>
          <p:nvPr/>
        </p:nvCxnSpPr>
        <p:spPr>
          <a:xfrm rot="5400000">
            <a:off x="5511928" y="3132014"/>
            <a:ext cx="428628" cy="2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297878" y="3060576"/>
            <a:ext cx="428628" cy="2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340752" y="4374761"/>
            <a:ext cx="642942" cy="37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216000" y="4356900"/>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28662" y="6000768"/>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Amino acid1</a:t>
            </a:r>
            <a:endParaRPr lang="ar-IQ" dirty="0"/>
          </a:p>
        </p:txBody>
      </p:sp>
      <p:sp>
        <p:nvSpPr>
          <p:cNvPr id="40" name="Rectangle 39"/>
          <p:cNvSpPr/>
          <p:nvPr/>
        </p:nvSpPr>
        <p:spPr>
          <a:xfrm>
            <a:off x="2786050" y="6000768"/>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Keto</a:t>
            </a:r>
            <a:r>
              <a:rPr lang="en-US" dirty="0" smtClean="0"/>
              <a:t> acid2</a:t>
            </a:r>
            <a:endParaRPr lang="ar-IQ" dirty="0"/>
          </a:p>
        </p:txBody>
      </p:sp>
      <p:sp>
        <p:nvSpPr>
          <p:cNvPr id="42" name="Content Placeholder 2"/>
          <p:cNvSpPr txBox="1">
            <a:spLocks/>
          </p:cNvSpPr>
          <p:nvPr/>
        </p:nvSpPr>
        <p:spPr>
          <a:xfrm>
            <a:off x="428596" y="571480"/>
            <a:ext cx="8229600" cy="628652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3" name="Rectangle 42"/>
          <p:cNvSpPr/>
          <p:nvPr/>
        </p:nvSpPr>
        <p:spPr>
          <a:xfrm>
            <a:off x="5000628" y="6000768"/>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Keto</a:t>
            </a:r>
            <a:r>
              <a:rPr lang="en-US" dirty="0" smtClean="0"/>
              <a:t> acid1</a:t>
            </a:r>
            <a:endParaRPr lang="ar-IQ" dirty="0"/>
          </a:p>
        </p:txBody>
      </p:sp>
      <p:sp>
        <p:nvSpPr>
          <p:cNvPr id="44" name="Rectangle 43"/>
          <p:cNvSpPr/>
          <p:nvPr/>
        </p:nvSpPr>
        <p:spPr>
          <a:xfrm>
            <a:off x="7000892" y="6000768"/>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Amino acid2</a:t>
            </a:r>
            <a:endParaRPr lang="ar-IQ" dirty="0"/>
          </a:p>
        </p:txBody>
      </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531440"/>
            <a:ext cx="8503920" cy="4572000"/>
          </a:xfrm>
        </p:spPr>
        <p:txBody>
          <a:bodyPr>
            <a:noAutofit/>
          </a:bodyPr>
          <a:lstStyle/>
          <a:p>
            <a:pPr algn="just" rtl="0"/>
            <a:endParaRPr lang="en-US" sz="2800" dirty="0" smtClean="0"/>
          </a:p>
          <a:p>
            <a:pPr algn="just" rtl="0"/>
            <a:r>
              <a:rPr lang="en-US" sz="2800" dirty="0" smtClean="0"/>
              <a:t>This transfer of amino groups from one carbon skeleton to another is catalyzed by a family of enzymes called </a:t>
            </a:r>
            <a:r>
              <a:rPr lang="en-US" sz="2800" dirty="0" err="1" smtClean="0"/>
              <a:t>aminotransferases</a:t>
            </a:r>
            <a:r>
              <a:rPr lang="en-US" sz="2800" dirty="0" smtClean="0"/>
              <a:t> (formerly called </a:t>
            </a:r>
            <a:r>
              <a:rPr lang="en-US" sz="2800" dirty="0" err="1" smtClean="0"/>
              <a:t>transaminases</a:t>
            </a:r>
            <a:r>
              <a:rPr lang="en-US" sz="2800" dirty="0" smtClean="0"/>
              <a:t>).</a:t>
            </a:r>
          </a:p>
          <a:p>
            <a:pPr algn="just" rtl="0"/>
            <a:r>
              <a:rPr lang="en-US" sz="2800" dirty="0" smtClean="0"/>
              <a:t>These enzymes are found in the </a:t>
            </a:r>
            <a:r>
              <a:rPr lang="en-US" sz="2800" dirty="0" err="1" smtClean="0"/>
              <a:t>cytosol</a:t>
            </a:r>
            <a:r>
              <a:rPr lang="en-US" sz="2800" dirty="0" smtClean="0"/>
              <a:t> and mitochondria of cells throughout the body—especially those of the liver, kidney, intestine, and muscle. </a:t>
            </a:r>
          </a:p>
          <a:p>
            <a:pPr algn="just" rtl="0"/>
            <a:r>
              <a:rPr lang="en-US" sz="2800" dirty="0" smtClean="0"/>
              <a:t>All amino acids, with the exception of lysine and </a:t>
            </a:r>
            <a:r>
              <a:rPr lang="en-US" sz="2800" dirty="0" err="1" smtClean="0"/>
              <a:t>threonine</a:t>
            </a:r>
            <a:r>
              <a:rPr lang="en-US" sz="2800" dirty="0" smtClean="0"/>
              <a:t>, participate in </a:t>
            </a:r>
            <a:r>
              <a:rPr lang="en-US" sz="2800" dirty="0" err="1" smtClean="0"/>
              <a:t>transamination</a:t>
            </a:r>
            <a:r>
              <a:rPr lang="en-US" sz="2800" dirty="0" smtClean="0"/>
              <a:t> at some point in their catabolism. </a:t>
            </a:r>
          </a:p>
          <a:p>
            <a:pPr algn="just" rtl="0">
              <a:buNone/>
            </a:pPr>
            <a:r>
              <a:rPr lang="en-US" sz="2800" dirty="0" smtClean="0"/>
              <a:t>These two amino acids lose their α-amino groups by </a:t>
            </a:r>
            <a:r>
              <a:rPr lang="en-US" sz="2800" dirty="0" err="1" smtClean="0"/>
              <a:t>deamination</a:t>
            </a:r>
            <a:r>
              <a:rPr lang="en-US" sz="2800" dirty="0" smtClean="0"/>
              <a:t>.</a:t>
            </a:r>
          </a:p>
          <a:p>
            <a:pPr algn="just" rtl="0"/>
            <a:endParaRPr lang="en-US" sz="2800" dirty="0" smtClean="0"/>
          </a:p>
          <a:p>
            <a:pPr algn="just" rtl="0"/>
            <a:endParaRPr lang="en-US" sz="2800" dirty="0" smtClean="0"/>
          </a:p>
          <a:p>
            <a:pPr algn="just" rtl="0"/>
            <a:endParaRPr lang="en-US" sz="2800" dirty="0" smtClean="0"/>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9512" y="260648"/>
            <a:ext cx="8784976" cy="4525963"/>
          </a:xfrm>
        </p:spPr>
        <p:txBody>
          <a:bodyPr>
            <a:noAutofit/>
          </a:bodyPr>
          <a:lstStyle/>
          <a:p>
            <a:pPr algn="just" rtl="0" eaLnBrk="1" hangingPunct="1"/>
            <a:r>
              <a:rPr lang="en-US" altLang="ar-IQ" sz="3200" dirty="0" smtClean="0"/>
              <a:t>A portion </a:t>
            </a:r>
            <a:r>
              <a:rPr lang="en-US" altLang="ar-IQ" sz="3200" dirty="0" smtClean="0">
                <a:solidFill>
                  <a:schemeClr val="accent2"/>
                </a:solidFill>
              </a:rPr>
              <a:t>of the free ammonia is excreted in the urine, but most is used in the synthesis of urea, </a:t>
            </a:r>
            <a:r>
              <a:rPr lang="en-US" altLang="ar-IQ" sz="3200" dirty="0" smtClean="0"/>
              <a:t>which is quantitatively the most important route for disposing of nitrogen from the body. </a:t>
            </a:r>
          </a:p>
          <a:p>
            <a:pPr algn="just" rtl="0" eaLnBrk="1" hangingPunct="1"/>
            <a:r>
              <a:rPr lang="en-US" altLang="ar-IQ" sz="3200" dirty="0" smtClean="0"/>
              <a:t>In the second phase of amino acid catabolism</a:t>
            </a:r>
            <a:r>
              <a:rPr lang="en-US" altLang="ar-IQ" sz="3200" dirty="0" smtClean="0"/>
              <a:t>, </a:t>
            </a:r>
            <a:r>
              <a:rPr lang="en-US" altLang="ar-IQ" sz="3200" dirty="0" smtClean="0"/>
              <a:t>the carbon skeletons of the </a:t>
            </a:r>
            <a:r>
              <a:rPr lang="en-US" altLang="ar-IQ" sz="3200" dirty="0" smtClean="0"/>
              <a:t>α-keto acids </a:t>
            </a:r>
            <a:r>
              <a:rPr lang="en-US" altLang="ar-IQ" sz="3200" dirty="0" smtClean="0"/>
              <a:t>are converted to common intermediates of energy producing, metabolic pathways. </a:t>
            </a:r>
          </a:p>
          <a:p>
            <a:pPr algn="just" rtl="0" eaLnBrk="1" hangingPunct="1"/>
            <a:r>
              <a:rPr lang="en-US" altLang="ar-IQ" sz="3200" dirty="0" smtClean="0"/>
              <a:t>These compounds can be metabolized to CO2 and water, glucose, fatty acids, or </a:t>
            </a:r>
            <a:r>
              <a:rPr lang="en-US" altLang="ar-IQ" sz="3200" dirty="0" err="1" smtClean="0"/>
              <a:t>ketone</a:t>
            </a:r>
            <a:r>
              <a:rPr lang="en-US" altLang="ar-IQ" sz="3200" dirty="0" smtClean="0"/>
              <a:t> bodies by the central pathways of metabolism.</a:t>
            </a:r>
          </a:p>
        </p:txBody>
      </p:sp>
    </p:spTree>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534400" cy="1044704"/>
          </a:xfrm>
        </p:spPr>
        <p:txBody>
          <a:bodyPr>
            <a:normAutofit fontScale="90000"/>
          </a:bodyPr>
          <a:lstStyle/>
          <a:p>
            <a:r>
              <a:rPr lang="en-US" b="1" dirty="0" err="1" smtClean="0">
                <a:solidFill>
                  <a:schemeClr val="accent2"/>
                </a:solidFill>
              </a:rPr>
              <a:t>Aspartate</a:t>
            </a:r>
            <a:r>
              <a:rPr lang="en-US" b="1" dirty="0" smtClean="0">
                <a:solidFill>
                  <a:schemeClr val="accent2"/>
                </a:solidFill>
              </a:rPr>
              <a:t> </a:t>
            </a:r>
            <a:r>
              <a:rPr lang="en-US" b="1" dirty="0" err="1" smtClean="0">
                <a:solidFill>
                  <a:schemeClr val="accent2"/>
                </a:solidFill>
              </a:rPr>
              <a:t>aminotransferase</a:t>
            </a:r>
            <a:r>
              <a:rPr lang="en-US" b="1" dirty="0" smtClean="0">
                <a:solidFill>
                  <a:schemeClr val="accent2"/>
                </a:solidFill>
              </a:rPr>
              <a:t> (AST): </a:t>
            </a:r>
            <a:br>
              <a:rPr lang="en-US" b="1" dirty="0" smtClean="0">
                <a:solidFill>
                  <a:schemeClr val="accent2"/>
                </a:solidFill>
              </a:rPr>
            </a:br>
            <a:endParaRPr lang="ar-IQ" dirty="0">
              <a:solidFill>
                <a:schemeClr val="accent2"/>
              </a:solidFill>
            </a:endParaRPr>
          </a:p>
        </p:txBody>
      </p:sp>
      <p:sp>
        <p:nvSpPr>
          <p:cNvPr id="3" name="Content Placeholder 2"/>
          <p:cNvSpPr>
            <a:spLocks noGrp="1"/>
          </p:cNvSpPr>
          <p:nvPr>
            <p:ph sz="quarter" idx="1"/>
          </p:nvPr>
        </p:nvSpPr>
        <p:spPr>
          <a:xfrm>
            <a:off x="179512" y="585192"/>
            <a:ext cx="8503920" cy="4572000"/>
          </a:xfrm>
        </p:spPr>
        <p:txBody>
          <a:bodyPr>
            <a:noAutofit/>
          </a:bodyPr>
          <a:lstStyle/>
          <a:p>
            <a:pPr algn="just" rtl="0"/>
            <a:endParaRPr lang="en-US" sz="1000" dirty="0" smtClean="0"/>
          </a:p>
          <a:p>
            <a:pPr algn="just" rtl="0">
              <a:lnSpc>
                <a:spcPct val="150000"/>
              </a:lnSpc>
              <a:defRPr/>
            </a:pPr>
            <a:r>
              <a:rPr lang="en-US" sz="2800" dirty="0" smtClean="0"/>
              <a:t>AST formerly called glutamate-</a:t>
            </a:r>
            <a:r>
              <a:rPr lang="en-US" sz="2800" dirty="0" err="1" smtClean="0"/>
              <a:t>oxaloacetate</a:t>
            </a:r>
            <a:r>
              <a:rPr lang="en-US" sz="2800" dirty="0" smtClean="0"/>
              <a:t> </a:t>
            </a:r>
            <a:r>
              <a:rPr lang="en-US" sz="2800" dirty="0" err="1" smtClean="0"/>
              <a:t>transaminase</a:t>
            </a:r>
            <a:r>
              <a:rPr lang="en-US" sz="2800" dirty="0" smtClean="0"/>
              <a:t>, AST is an exception to the rule that </a:t>
            </a:r>
            <a:r>
              <a:rPr lang="en-US" sz="2800" dirty="0" err="1" smtClean="0"/>
              <a:t>aminotransferases</a:t>
            </a:r>
            <a:r>
              <a:rPr lang="en-US" sz="2800" dirty="0" smtClean="0"/>
              <a:t> funnel amino groups to form glutamate. </a:t>
            </a:r>
          </a:p>
          <a:p>
            <a:pPr algn="just" rtl="0">
              <a:lnSpc>
                <a:spcPct val="150000"/>
              </a:lnSpc>
              <a:defRPr/>
            </a:pPr>
            <a:r>
              <a:rPr lang="en-US" sz="2800" dirty="0" smtClean="0"/>
              <a:t>During amino acid catabolism, AST transfers amino groups from glutamate to oxaloacetate, forming aspartate, which </a:t>
            </a:r>
            <a:r>
              <a:rPr lang="en-US" sz="2800" dirty="0" smtClean="0"/>
              <a:t>is</a:t>
            </a:r>
            <a:r>
              <a:rPr lang="ar-IQ" sz="2800" dirty="0" smtClean="0"/>
              <a:t>. </a:t>
            </a:r>
            <a:r>
              <a:rPr lang="en-US" sz="2800" dirty="0" smtClean="0"/>
              <a:t>used as a source of nitrogen in the urea cycle</a:t>
            </a:r>
          </a:p>
          <a:p>
            <a:pPr algn="just" rtl="0"/>
            <a:endParaRPr lang="en-US" sz="1000" dirty="0" smtClean="0"/>
          </a:p>
          <a:p>
            <a:pPr algn="just" rtl="0"/>
            <a:endParaRPr lang="en-US" sz="1000" dirty="0" smtClean="0"/>
          </a:p>
          <a:p>
            <a:pPr algn="just" rtl="0"/>
            <a:endParaRPr lang="en-US" sz="1000" dirty="0" smtClean="0"/>
          </a:p>
          <a:p>
            <a:pPr algn="just" rtl="0"/>
            <a:r>
              <a:rPr lang="en-US" sz="1000" dirty="0" smtClean="0"/>
              <a:t>. </a:t>
            </a:r>
            <a:endParaRPr lang="ar-IQ" sz="1000" dirty="0"/>
          </a:p>
        </p:txBody>
      </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3382"/>
            <a:ext cx="8534400" cy="1116118"/>
          </a:xfrm>
        </p:spPr>
        <p:txBody>
          <a:bodyPr>
            <a:normAutofit/>
          </a:bodyPr>
          <a:lstStyle/>
          <a:p>
            <a:r>
              <a:rPr lang="en-US" b="1" dirty="0" err="1" smtClean="0">
                <a:solidFill>
                  <a:schemeClr val="accent2"/>
                </a:solidFill>
              </a:rPr>
              <a:t>Alanine</a:t>
            </a:r>
            <a:r>
              <a:rPr lang="en-US" b="1" dirty="0" smtClean="0">
                <a:solidFill>
                  <a:schemeClr val="accent2"/>
                </a:solidFill>
              </a:rPr>
              <a:t> </a:t>
            </a:r>
            <a:r>
              <a:rPr lang="en-US" b="1" dirty="0" err="1" smtClean="0">
                <a:solidFill>
                  <a:schemeClr val="accent2"/>
                </a:solidFill>
              </a:rPr>
              <a:t>aminotransferase</a:t>
            </a:r>
            <a:r>
              <a:rPr lang="en-US" b="1" dirty="0" smtClean="0">
                <a:solidFill>
                  <a:schemeClr val="accent2"/>
                </a:solidFill>
              </a:rPr>
              <a:t> (ALT): </a:t>
            </a:r>
            <a:r>
              <a:rPr lang="en-US" sz="6600" b="1" dirty="0" smtClean="0">
                <a:solidFill>
                  <a:schemeClr val="bg1">
                    <a:lumMod val="50000"/>
                  </a:schemeClr>
                </a:solidFill>
              </a:rPr>
              <a:t/>
            </a:r>
            <a:br>
              <a:rPr lang="en-US" sz="6600" b="1" dirty="0" smtClean="0">
                <a:solidFill>
                  <a:schemeClr val="bg1">
                    <a:lumMod val="50000"/>
                  </a:schemeClr>
                </a:solidFill>
              </a:rPr>
            </a:br>
            <a:endParaRPr lang="ar-IQ" dirty="0"/>
          </a:p>
        </p:txBody>
      </p:sp>
      <p:sp>
        <p:nvSpPr>
          <p:cNvPr id="3" name="Content Placeholder 2"/>
          <p:cNvSpPr>
            <a:spLocks noGrp="1"/>
          </p:cNvSpPr>
          <p:nvPr>
            <p:ph sz="quarter" idx="1"/>
          </p:nvPr>
        </p:nvSpPr>
        <p:spPr>
          <a:xfrm>
            <a:off x="301752" y="345144"/>
            <a:ext cx="8503920" cy="4956064"/>
          </a:xfrm>
        </p:spPr>
        <p:txBody>
          <a:bodyPr>
            <a:noAutofit/>
          </a:bodyPr>
          <a:lstStyle/>
          <a:p>
            <a:pPr algn="just" rtl="0"/>
            <a:endParaRPr lang="en-US" sz="800" dirty="0" smtClean="0"/>
          </a:p>
          <a:p>
            <a:pPr algn="just" rtl="0"/>
            <a:endParaRPr lang="en-US" sz="800" dirty="0" smtClean="0"/>
          </a:p>
          <a:p>
            <a:pPr marL="609600" indent="-609600" algn="just" rtl="0">
              <a:lnSpc>
                <a:spcPct val="120000"/>
              </a:lnSpc>
              <a:defRPr/>
            </a:pPr>
            <a:r>
              <a:rPr lang="en-US" sz="2800" dirty="0" smtClean="0"/>
              <a:t>Formerly called glutamate-</a:t>
            </a:r>
            <a:r>
              <a:rPr lang="en-US" sz="2800" dirty="0" err="1" smtClean="0"/>
              <a:t>pyruvate</a:t>
            </a:r>
            <a:r>
              <a:rPr lang="en-US" sz="2800" dirty="0" smtClean="0"/>
              <a:t> </a:t>
            </a:r>
            <a:r>
              <a:rPr lang="en-US" sz="2800" dirty="0" err="1" smtClean="0"/>
              <a:t>transaminase</a:t>
            </a:r>
            <a:r>
              <a:rPr lang="en-US" sz="2800" dirty="0" smtClean="0"/>
              <a:t>, ALT is present in many tissues. </a:t>
            </a:r>
          </a:p>
          <a:p>
            <a:pPr marL="609600" indent="-609600" algn="just" rtl="0">
              <a:lnSpc>
                <a:spcPct val="120000"/>
              </a:lnSpc>
              <a:defRPr/>
            </a:pPr>
            <a:r>
              <a:rPr lang="en-US" sz="2800" dirty="0" smtClean="0"/>
              <a:t>The enzyme catalyzes the transfer of the amino group of  alanine to α-ketoglutarate, resulting in the formation of pyruvate and glutamate. </a:t>
            </a:r>
          </a:p>
          <a:p>
            <a:pPr marL="609600" indent="-609600" algn="just" rtl="0">
              <a:lnSpc>
                <a:spcPct val="120000"/>
              </a:lnSpc>
              <a:defRPr/>
            </a:pPr>
            <a:r>
              <a:rPr lang="en-US" sz="2800" dirty="0" smtClean="0"/>
              <a:t>The reaction is readily reversible. However, during amino acid catabolism, this enzyme (like most </a:t>
            </a:r>
            <a:r>
              <a:rPr lang="en-US" sz="2800" dirty="0" err="1" smtClean="0"/>
              <a:t>aminotransferases</a:t>
            </a:r>
            <a:r>
              <a:rPr lang="en-US" sz="2800" dirty="0" smtClean="0"/>
              <a:t>) functions in the direction of glutamate synthesis. </a:t>
            </a:r>
          </a:p>
          <a:p>
            <a:pPr marL="609600" indent="-609600" algn="just" rtl="0">
              <a:lnSpc>
                <a:spcPct val="120000"/>
              </a:lnSpc>
              <a:defRPr/>
            </a:pPr>
            <a:r>
              <a:rPr lang="en-US" sz="2800" dirty="0" smtClean="0"/>
              <a:t>Thus, glutamate, in effect, acts as a “collector” of </a:t>
            </a:r>
            <a:r>
              <a:rPr lang="ar-IQ" sz="2800" dirty="0" smtClean="0"/>
              <a:t> .</a:t>
            </a:r>
            <a:r>
              <a:rPr lang="en-US" sz="2800" dirty="0" smtClean="0"/>
              <a:t>nitrogen from </a:t>
            </a:r>
            <a:r>
              <a:rPr lang="en-US" sz="2800" dirty="0" err="1" smtClean="0"/>
              <a:t>alanine</a:t>
            </a:r>
            <a:endParaRPr lang="ar-SA" sz="2800" dirty="0" smtClean="0"/>
          </a:p>
          <a:p>
            <a:pPr algn="just" rtl="0">
              <a:lnSpc>
                <a:spcPct val="120000"/>
              </a:lnSpc>
            </a:pPr>
            <a:endParaRPr lang="en-US" sz="2800" dirty="0" smtClean="0"/>
          </a:p>
          <a:p>
            <a:pPr algn="just" rtl="0"/>
            <a:endParaRPr lang="en-US" sz="1400" dirty="0" smtClean="0"/>
          </a:p>
          <a:p>
            <a:pPr algn="just" rtl="0"/>
            <a:endParaRPr lang="en-US" sz="1400" dirty="0" smtClean="0"/>
          </a:p>
          <a:p>
            <a:pPr algn="just" rtl="0"/>
            <a:endParaRPr lang="en-US" sz="1400" dirty="0" smtClean="0"/>
          </a:p>
          <a:p>
            <a:pPr algn="just" rtl="0"/>
            <a:endParaRPr lang="en-US" sz="1400" dirty="0" smtClean="0"/>
          </a:p>
          <a:p>
            <a:pPr algn="just" rtl="0"/>
            <a:endParaRPr lang="en-US" sz="800" dirty="0" smtClean="0"/>
          </a:p>
          <a:p>
            <a:pPr algn="just" rtl="0"/>
            <a:endParaRPr lang="en-US" sz="800" dirty="0" smtClean="0"/>
          </a:p>
        </p:txBody>
      </p:sp>
    </p:spTree>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0" y="457200"/>
            <a:ext cx="4765675" cy="4352925"/>
          </a:xfrm>
          <a:prstGeom prst="rect">
            <a:avLst/>
          </a:prstGeom>
          <a:noFill/>
          <a:ln w="9525">
            <a:noFill/>
            <a:miter lim="800000"/>
            <a:headEnd/>
            <a:tailEnd/>
          </a:ln>
        </p:spPr>
      </p:pic>
      <p:pic>
        <p:nvPicPr>
          <p:cNvPr id="3" name="Picture 6"/>
          <p:cNvPicPr>
            <a:picLocks noChangeAspect="1" noChangeArrowheads="1"/>
          </p:cNvPicPr>
          <p:nvPr/>
        </p:nvPicPr>
        <p:blipFill>
          <a:blip r:embed="rId3"/>
          <a:srcRect/>
          <a:stretch>
            <a:fillRect/>
          </a:stretch>
        </p:blipFill>
        <p:spPr bwMode="auto">
          <a:xfrm>
            <a:off x="4800600" y="457200"/>
            <a:ext cx="4335463" cy="4287838"/>
          </a:xfrm>
          <a:prstGeom prst="rect">
            <a:avLst/>
          </a:prstGeom>
          <a:noFill/>
          <a:ln w="9525">
            <a:noFill/>
            <a:miter lim="800000"/>
            <a:headEnd/>
            <a:tailEnd/>
          </a:ln>
        </p:spPr>
      </p:pic>
      <p:sp>
        <p:nvSpPr>
          <p:cNvPr id="4" name="مستطيل 3"/>
          <p:cNvSpPr/>
          <p:nvPr/>
        </p:nvSpPr>
        <p:spPr>
          <a:xfrm>
            <a:off x="0" y="5072074"/>
            <a:ext cx="9144000" cy="707886"/>
          </a:xfrm>
          <a:prstGeom prst="rect">
            <a:avLst/>
          </a:prstGeom>
        </p:spPr>
        <p:txBody>
          <a:bodyPr wrap="square">
            <a:spAutoFit/>
          </a:bodyPr>
          <a:lstStyle/>
          <a:p>
            <a:pPr algn="l">
              <a:spcBef>
                <a:spcPct val="50000"/>
              </a:spcBef>
              <a:defRPr/>
            </a:pPr>
            <a:r>
              <a:rPr lang="en-US" sz="2000" b="1" dirty="0" smtClean="0"/>
              <a:t>Reactions catalyzed during amino acid catabolism. A. </a:t>
            </a:r>
            <a:r>
              <a:rPr lang="en-US" sz="2000" b="1" dirty="0" err="1" smtClean="0"/>
              <a:t>Alanine</a:t>
            </a:r>
            <a:r>
              <a:rPr lang="en-US" sz="2000" b="1" dirty="0" smtClean="0"/>
              <a:t> </a:t>
            </a:r>
            <a:r>
              <a:rPr lang="en-US" sz="2000" b="1" dirty="0" err="1" smtClean="0"/>
              <a:t>aminotransferase</a:t>
            </a:r>
            <a:r>
              <a:rPr lang="en-US" sz="2000" b="1" dirty="0" smtClean="0"/>
              <a:t> (ALT). B. </a:t>
            </a:r>
            <a:r>
              <a:rPr lang="en-US" sz="2000" b="1" dirty="0" err="1" smtClean="0"/>
              <a:t>Aspartate</a:t>
            </a:r>
            <a:r>
              <a:rPr lang="en-US" sz="2000" b="1" dirty="0" smtClean="0"/>
              <a:t> </a:t>
            </a:r>
            <a:r>
              <a:rPr lang="en-US" sz="2000" b="1" dirty="0" err="1" smtClean="0"/>
              <a:t>aminotransferase</a:t>
            </a:r>
            <a:r>
              <a:rPr lang="en-US" sz="2000" b="1" dirty="0" smtClean="0"/>
              <a:t> (AST).</a:t>
            </a:r>
            <a:endParaRPr lang="en-US" sz="2000" b="1" dirty="0"/>
          </a:p>
        </p:txBody>
      </p:sp>
    </p:spTree>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428604"/>
            <a:ext cx="8715404" cy="5509200"/>
          </a:xfrm>
          <a:prstGeom prst="rect">
            <a:avLst/>
          </a:prstGeom>
        </p:spPr>
        <p:txBody>
          <a:bodyPr wrap="square">
            <a:spAutoFit/>
          </a:bodyPr>
          <a:lstStyle/>
          <a:p>
            <a:pPr algn="l">
              <a:lnSpc>
                <a:spcPct val="80000"/>
              </a:lnSpc>
              <a:defRPr/>
            </a:pPr>
            <a:r>
              <a:rPr lang="en-US" sz="2800" b="1" dirty="0" smtClean="0">
                <a:solidFill>
                  <a:schemeClr val="accent2"/>
                </a:solidFill>
              </a:rPr>
              <a:t>Diagnostic value of plasma </a:t>
            </a:r>
            <a:r>
              <a:rPr lang="en-US" sz="2800" b="1" dirty="0" err="1" smtClean="0">
                <a:solidFill>
                  <a:schemeClr val="accent2"/>
                </a:solidFill>
              </a:rPr>
              <a:t>aminotransferases</a:t>
            </a:r>
            <a:r>
              <a:rPr lang="en-US" sz="2800" b="1" dirty="0" smtClean="0">
                <a:solidFill>
                  <a:schemeClr val="accent2"/>
                </a:solidFill>
              </a:rPr>
              <a:t>:</a:t>
            </a:r>
          </a:p>
          <a:p>
            <a:pPr>
              <a:lnSpc>
                <a:spcPct val="80000"/>
              </a:lnSpc>
              <a:defRPr/>
            </a:pPr>
            <a:endParaRPr lang="ar-IQ" b="1" dirty="0" smtClean="0">
              <a:solidFill>
                <a:schemeClr val="bg1">
                  <a:lumMod val="50000"/>
                </a:schemeClr>
              </a:solidFill>
            </a:endParaRPr>
          </a:p>
          <a:p>
            <a:pPr>
              <a:lnSpc>
                <a:spcPct val="80000"/>
              </a:lnSpc>
              <a:defRPr/>
            </a:pPr>
            <a:endParaRPr lang="ar-IQ" b="1" dirty="0" smtClean="0">
              <a:solidFill>
                <a:schemeClr val="bg1">
                  <a:lumMod val="50000"/>
                </a:schemeClr>
              </a:solidFill>
            </a:endParaRPr>
          </a:p>
          <a:p>
            <a:pPr>
              <a:lnSpc>
                <a:spcPct val="80000"/>
              </a:lnSpc>
              <a:defRPr/>
            </a:pPr>
            <a:endParaRPr lang="en-US" b="1" dirty="0" smtClean="0">
              <a:solidFill>
                <a:schemeClr val="bg1">
                  <a:lumMod val="50000"/>
                </a:schemeClr>
              </a:solidFill>
            </a:endParaRPr>
          </a:p>
          <a:p>
            <a:pPr algn="l">
              <a:defRPr/>
            </a:pPr>
            <a:r>
              <a:rPr lang="en-US" sz="2400" dirty="0" err="1" smtClean="0"/>
              <a:t>Aminotransferases</a:t>
            </a:r>
            <a:r>
              <a:rPr lang="en-US" sz="2400" dirty="0" smtClean="0"/>
              <a:t> are normally intracellular enzymes, with the low levels found in the plasma representing the release of cellular contents during normal cell turnover. </a:t>
            </a:r>
          </a:p>
          <a:p>
            <a:pPr algn="l">
              <a:defRPr/>
            </a:pPr>
            <a:endParaRPr lang="en-US" sz="2400" dirty="0" smtClean="0"/>
          </a:p>
          <a:p>
            <a:pPr algn="l">
              <a:defRPr/>
            </a:pPr>
            <a:r>
              <a:rPr lang="en-US" sz="2400" dirty="0" smtClean="0"/>
              <a:t>The presence of elevated plasma levels of </a:t>
            </a:r>
            <a:r>
              <a:rPr lang="en-US" sz="2400" dirty="0" err="1" smtClean="0"/>
              <a:t>aminotransferases</a:t>
            </a:r>
            <a:r>
              <a:rPr lang="en-US" sz="2400" dirty="0" smtClean="0"/>
              <a:t> indicates damage to cells rich in these enzymes. </a:t>
            </a:r>
          </a:p>
          <a:p>
            <a:pPr algn="l">
              <a:defRPr/>
            </a:pPr>
            <a:endParaRPr lang="en-US" sz="2400" dirty="0" smtClean="0"/>
          </a:p>
          <a:p>
            <a:pPr algn="l">
              <a:defRPr/>
            </a:pPr>
            <a:r>
              <a:rPr lang="en-US" sz="2400" dirty="0" smtClean="0"/>
              <a:t>For example, physical trauma or a disease process can cause cell </a:t>
            </a:r>
            <a:r>
              <a:rPr lang="en-US" sz="2400" dirty="0" err="1" smtClean="0"/>
              <a:t>lysis</a:t>
            </a:r>
            <a:r>
              <a:rPr lang="en-US" sz="2400" dirty="0" smtClean="0"/>
              <a:t>, resulting in release of intracellular enzymes into the blood. Two </a:t>
            </a:r>
            <a:r>
              <a:rPr lang="en-US" sz="2400" dirty="0" err="1" smtClean="0"/>
              <a:t>aminotransferases</a:t>
            </a:r>
            <a:r>
              <a:rPr lang="en-US" sz="2400" dirty="0" smtClean="0"/>
              <a:t>—AST and ALT—are of particular diagnostic value when they are found in the plasma</a:t>
            </a:r>
            <a:r>
              <a:rPr lang="en-US" dirty="0" smtClean="0"/>
              <a:t>.</a:t>
            </a:r>
          </a:p>
        </p:txBody>
      </p:sp>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fontScale="90000"/>
          </a:bodyPr>
          <a:lstStyle/>
          <a:p>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b="1" dirty="0" smtClean="0">
                <a:solidFill>
                  <a:schemeClr val="accent2"/>
                </a:solidFill>
              </a:rPr>
              <a:t/>
            </a:r>
            <a:br>
              <a:rPr lang="en-US" b="1" dirty="0" smtClean="0">
                <a:solidFill>
                  <a:schemeClr val="accent2"/>
                </a:solidFill>
              </a:rPr>
            </a:br>
            <a:r>
              <a:rPr lang="en-US" sz="3600" b="1" dirty="0" smtClean="0">
                <a:solidFill>
                  <a:schemeClr val="accent2"/>
                </a:solidFill>
              </a:rPr>
              <a:t> Glutamate </a:t>
            </a:r>
            <a:r>
              <a:rPr lang="en-US" sz="3600" b="1" dirty="0" err="1" smtClean="0">
                <a:solidFill>
                  <a:schemeClr val="accent2"/>
                </a:solidFill>
              </a:rPr>
              <a:t>dehydrogenase</a:t>
            </a:r>
            <a:r>
              <a:rPr lang="en-US" sz="3600" b="1" dirty="0" smtClean="0">
                <a:solidFill>
                  <a:schemeClr val="accent2"/>
                </a:solidFill>
              </a:rPr>
              <a:t>: the oxidative </a:t>
            </a:r>
            <a:r>
              <a:rPr lang="en-US" sz="3600" b="1" dirty="0" err="1" smtClean="0">
                <a:solidFill>
                  <a:schemeClr val="accent2"/>
                </a:solidFill>
              </a:rPr>
              <a:t>deamination</a:t>
            </a:r>
            <a:r>
              <a:rPr lang="en-US" sz="3600" b="1" dirty="0" smtClean="0">
                <a:solidFill>
                  <a:schemeClr val="accent2"/>
                </a:solidFill>
              </a:rPr>
              <a:t> of amino acids</a:t>
            </a:r>
            <a:endParaRPr lang="ar-IQ" b="1" dirty="0">
              <a:solidFill>
                <a:schemeClr val="accent2"/>
              </a:solidFill>
            </a:endParaRPr>
          </a:p>
        </p:txBody>
      </p:sp>
      <p:sp>
        <p:nvSpPr>
          <p:cNvPr id="3" name="Content Placeholder 2"/>
          <p:cNvSpPr>
            <a:spLocks noGrp="1"/>
          </p:cNvSpPr>
          <p:nvPr>
            <p:ph sz="quarter" idx="1"/>
          </p:nvPr>
        </p:nvSpPr>
        <p:spPr>
          <a:xfrm>
            <a:off x="285720" y="1142984"/>
            <a:ext cx="8503920" cy="4572000"/>
          </a:xfrm>
        </p:spPr>
        <p:txBody>
          <a:bodyPr>
            <a:normAutofit/>
          </a:bodyPr>
          <a:lstStyle/>
          <a:p>
            <a:pPr algn="just" rtl="0"/>
            <a:r>
              <a:rPr lang="en-US" sz="2800" dirty="0" smtClean="0"/>
              <a:t>In </a:t>
            </a:r>
            <a:r>
              <a:rPr lang="en-US" sz="2800" dirty="0" smtClean="0"/>
              <a:t>contrast to transamination reactions that transfer amino groups, oxidative deamination by glutamate dehydrogenase results in the liberation of the amino group as free ammonia .</a:t>
            </a:r>
          </a:p>
          <a:p>
            <a:pPr algn="just" rtl="0"/>
            <a:r>
              <a:rPr lang="en-US" sz="2800" dirty="0" smtClean="0"/>
              <a:t>These reactions occur primarily in the liver and kidney. </a:t>
            </a:r>
          </a:p>
          <a:p>
            <a:pPr algn="just" rtl="0"/>
            <a:r>
              <a:rPr lang="en-US" sz="2800" dirty="0" smtClean="0"/>
              <a:t>They provide α-</a:t>
            </a:r>
            <a:r>
              <a:rPr lang="en-US" sz="2800" dirty="0" err="1" smtClean="0"/>
              <a:t>keto</a:t>
            </a:r>
            <a:r>
              <a:rPr lang="en-US" sz="2800" dirty="0" smtClean="0"/>
              <a:t> acids that can enter the central pathway of energy metabolism, and ammonia, which is a source of nitrogen in urea synthesis.</a:t>
            </a:r>
          </a:p>
          <a:p>
            <a:pPr algn="just" rtl="0"/>
            <a:endParaRPr lang="en-US" sz="2800" dirty="0" smtClean="0"/>
          </a:p>
          <a:p>
            <a:pPr algn="just" rtl="0"/>
            <a:endParaRPr lang="en-US" sz="2800" dirty="0" smtClean="0"/>
          </a:p>
          <a:p>
            <a:pPr algn="just" rtl="0"/>
            <a:endParaRPr lang="en-US" sz="2800" dirty="0" smtClean="0"/>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447800" y="914400"/>
            <a:ext cx="6248400" cy="4468813"/>
          </a:xfrm>
          <a:prstGeom prst="rect">
            <a:avLst/>
          </a:prstGeom>
          <a:noFill/>
          <a:ln w="9525">
            <a:noFill/>
            <a:miter lim="800000"/>
            <a:headEnd/>
            <a:tailEnd/>
          </a:ln>
        </p:spPr>
      </p:pic>
      <p:sp>
        <p:nvSpPr>
          <p:cNvPr id="3" name="مستطيل 2"/>
          <p:cNvSpPr/>
          <p:nvPr/>
        </p:nvSpPr>
        <p:spPr>
          <a:xfrm>
            <a:off x="214282" y="5715016"/>
            <a:ext cx="9144000" cy="461665"/>
          </a:xfrm>
          <a:prstGeom prst="rect">
            <a:avLst/>
          </a:prstGeom>
        </p:spPr>
        <p:txBody>
          <a:bodyPr wrap="square">
            <a:spAutoFit/>
          </a:bodyPr>
          <a:lstStyle/>
          <a:p>
            <a:pPr algn="ctr"/>
            <a:r>
              <a:rPr lang="en-US" sz="2400" dirty="0" smtClean="0"/>
              <a:t>Oxidative </a:t>
            </a:r>
            <a:r>
              <a:rPr lang="en-US" sz="2400" dirty="0" err="1" smtClean="0"/>
              <a:t>deamination</a:t>
            </a:r>
            <a:r>
              <a:rPr lang="en-US" sz="2400" dirty="0" smtClean="0"/>
              <a:t> by glutamate </a:t>
            </a:r>
            <a:r>
              <a:rPr lang="en-US" sz="2400" dirty="0" err="1" smtClean="0"/>
              <a:t>dehydrogenase</a:t>
            </a:r>
            <a:r>
              <a:rPr lang="en-US" sz="2400" dirty="0" smtClean="0"/>
              <a:t>.</a:t>
            </a:r>
          </a:p>
        </p:txBody>
      </p:sp>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42844" y="116632"/>
            <a:ext cx="8858296" cy="6524863"/>
          </a:xfrm>
          <a:prstGeom prst="rect">
            <a:avLst/>
          </a:prstGeom>
        </p:spPr>
        <p:txBody>
          <a:bodyPr wrap="square">
            <a:spAutoFit/>
          </a:bodyPr>
          <a:lstStyle/>
          <a:p>
            <a:pPr marL="533400" indent="-533400" algn="just" rtl="0">
              <a:lnSpc>
                <a:spcPct val="90000"/>
              </a:lnSpc>
            </a:pPr>
            <a:r>
              <a:rPr lang="ar-IQ" sz="2800" dirty="0" smtClean="0"/>
              <a:t>   </a:t>
            </a:r>
            <a:r>
              <a:rPr lang="en-US" sz="3200" b="1" dirty="0" smtClean="0">
                <a:solidFill>
                  <a:schemeClr val="accent2"/>
                </a:solidFill>
              </a:rPr>
              <a:t>1-Glutamate </a:t>
            </a:r>
            <a:r>
              <a:rPr lang="en-US" sz="3200" b="1" dirty="0" err="1" smtClean="0">
                <a:solidFill>
                  <a:schemeClr val="accent2"/>
                </a:solidFill>
              </a:rPr>
              <a:t>dehydrogenase</a:t>
            </a:r>
            <a:r>
              <a:rPr lang="en-US" sz="3200" b="1" dirty="0" smtClean="0">
                <a:solidFill>
                  <a:schemeClr val="accent2"/>
                </a:solidFill>
              </a:rPr>
              <a:t>: </a:t>
            </a:r>
          </a:p>
          <a:p>
            <a:pPr marL="533400" indent="-533400" algn="just" rtl="0">
              <a:lnSpc>
                <a:spcPct val="90000"/>
              </a:lnSpc>
            </a:pPr>
            <a:endParaRPr lang="en-US" sz="2800" dirty="0" smtClean="0"/>
          </a:p>
          <a:p>
            <a:pPr marL="533400" indent="-533400" algn="just" rtl="0"/>
            <a:r>
              <a:rPr lang="en-US" sz="2800" dirty="0" smtClean="0"/>
              <a:t>As described above, the amino groups of most amino acids are </a:t>
            </a:r>
            <a:r>
              <a:rPr lang="en-US" sz="2800" dirty="0" smtClean="0"/>
              <a:t>ultimately funneled to glutamate by means of transamination with α-ketoglutarate. </a:t>
            </a:r>
            <a:endParaRPr lang="en-US" sz="2800" dirty="0" smtClean="0"/>
          </a:p>
          <a:p>
            <a:pPr marL="533400" indent="-533400" algn="just" rtl="0"/>
            <a:r>
              <a:rPr lang="en-US" sz="2800" dirty="0" smtClean="0"/>
              <a:t>Glutamate is unique in that it is the only amino acid that undergoes rapid oxidative </a:t>
            </a:r>
            <a:r>
              <a:rPr lang="en-US" sz="2800" dirty="0" err="1" smtClean="0"/>
              <a:t>deamination</a:t>
            </a:r>
            <a:r>
              <a:rPr lang="en-US" sz="2800" dirty="0" smtClean="0"/>
              <a:t>—a reaction catalyzed by glutamate </a:t>
            </a:r>
            <a:r>
              <a:rPr lang="en-US" sz="2800" dirty="0" err="1" smtClean="0"/>
              <a:t>dehydrogenase</a:t>
            </a:r>
            <a:r>
              <a:rPr lang="en-US" sz="2800" dirty="0" smtClean="0"/>
              <a:t> .</a:t>
            </a:r>
          </a:p>
          <a:p>
            <a:pPr marL="533400" indent="-533400" algn="just" rtl="0"/>
            <a:r>
              <a:rPr lang="en-US" sz="2800" dirty="0" smtClean="0"/>
              <a:t>Therefore, the sequential action of transamination (resulting in the collection of amino groups from other amino acids onto α-ketoglutarate to produce glutamate) and the oxidative deamination of that glutamate (regenerating α-ketoglutarate) provide a pathway whereby the amino groups of most amino acids can be released as </a:t>
            </a:r>
            <a:r>
              <a:rPr lang="en-US" sz="2800" dirty="0" smtClean="0"/>
              <a:t>ammonia.</a:t>
            </a:r>
            <a:endParaRPr lang="en-US" sz="2800" dirty="0" smtClean="0"/>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332656"/>
            <a:ext cx="9144000" cy="5472267"/>
          </a:xfrm>
          <a:prstGeom prst="rect">
            <a:avLst/>
          </a:prstGeom>
        </p:spPr>
        <p:txBody>
          <a:bodyPr wrap="square">
            <a:spAutoFit/>
          </a:bodyPr>
          <a:lstStyle/>
          <a:p>
            <a:pPr algn="just" rtl="0">
              <a:lnSpc>
                <a:spcPct val="80000"/>
              </a:lnSpc>
            </a:pPr>
            <a:r>
              <a:rPr lang="en-US" sz="3200" b="1" dirty="0" smtClean="0">
                <a:solidFill>
                  <a:schemeClr val="accent2"/>
                </a:solidFill>
              </a:rPr>
              <a:t>2. D-Amino acid </a:t>
            </a:r>
            <a:r>
              <a:rPr lang="en-US" sz="3200" b="1" dirty="0" err="1" smtClean="0">
                <a:solidFill>
                  <a:schemeClr val="accent2"/>
                </a:solidFill>
              </a:rPr>
              <a:t>oxidase</a:t>
            </a:r>
            <a:r>
              <a:rPr lang="en-US" sz="3200" b="1" dirty="0" smtClean="0">
                <a:solidFill>
                  <a:schemeClr val="accent2"/>
                </a:solidFill>
              </a:rPr>
              <a:t>: </a:t>
            </a:r>
          </a:p>
          <a:p>
            <a:pPr algn="just" rtl="0">
              <a:lnSpc>
                <a:spcPct val="80000"/>
              </a:lnSpc>
            </a:pPr>
            <a:endParaRPr lang="en-US" sz="2000" dirty="0" smtClean="0"/>
          </a:p>
          <a:p>
            <a:pPr algn="just" rtl="0"/>
            <a:r>
              <a:rPr lang="en-US" sz="2800" dirty="0" smtClean="0"/>
              <a:t>D-Amino acids are found in plants and in the cell walls of microorganisms, but are not used in the synthesis of mammalian proteins. </a:t>
            </a:r>
          </a:p>
          <a:p>
            <a:pPr algn="just" rtl="0"/>
            <a:r>
              <a:rPr lang="en-US" sz="2800" dirty="0" smtClean="0"/>
              <a:t>D-Amino acids are, however, present in the diet, and are efficiently metabolized by the kidney and liver. </a:t>
            </a:r>
          </a:p>
          <a:p>
            <a:pPr algn="just" rtl="0"/>
            <a:r>
              <a:rPr lang="en-US" sz="2800" dirty="0" smtClean="0"/>
              <a:t>D-Amino acid </a:t>
            </a:r>
            <a:r>
              <a:rPr lang="en-US" sz="2800" dirty="0" err="1" smtClean="0"/>
              <a:t>oxidase</a:t>
            </a:r>
            <a:r>
              <a:rPr lang="en-US" sz="2800" dirty="0" smtClean="0"/>
              <a:t> is an FAD-dependent </a:t>
            </a:r>
            <a:r>
              <a:rPr lang="en-US" sz="2800" dirty="0" err="1" smtClean="0"/>
              <a:t>peroxisomal</a:t>
            </a:r>
            <a:r>
              <a:rPr lang="en-US" sz="2800" dirty="0" smtClean="0"/>
              <a:t> enzyme that catalyzes the oxidative </a:t>
            </a:r>
            <a:r>
              <a:rPr lang="en-US" sz="2800" dirty="0" err="1" smtClean="0"/>
              <a:t>deamination</a:t>
            </a:r>
            <a:r>
              <a:rPr lang="en-US" sz="2800" dirty="0" smtClean="0"/>
              <a:t> of these amino acid isomers. </a:t>
            </a:r>
          </a:p>
          <a:p>
            <a:pPr algn="just" rtl="0"/>
            <a:r>
              <a:rPr lang="en-US" sz="2800" dirty="0" smtClean="0"/>
              <a:t>The resulting α-</a:t>
            </a:r>
            <a:r>
              <a:rPr lang="en-US" sz="2800" dirty="0" err="1" smtClean="0"/>
              <a:t>keto</a:t>
            </a:r>
            <a:r>
              <a:rPr lang="en-US" sz="2800" dirty="0" smtClean="0"/>
              <a:t> acids can enter the general pathways of amino acid metabolism, and be </a:t>
            </a:r>
            <a:r>
              <a:rPr lang="en-US" sz="2800" dirty="0" err="1" smtClean="0"/>
              <a:t>reaminated</a:t>
            </a:r>
            <a:r>
              <a:rPr lang="en-US" sz="2800" dirty="0" smtClean="0"/>
              <a:t> to L-isomers, or </a:t>
            </a:r>
            <a:r>
              <a:rPr lang="en-US" sz="2800" dirty="0" err="1" smtClean="0"/>
              <a:t>catabolized</a:t>
            </a:r>
            <a:r>
              <a:rPr lang="en-US" sz="2800" dirty="0" smtClean="0"/>
              <a:t> for energy</a:t>
            </a:r>
            <a:r>
              <a:rPr lang="en-US" sz="2000" dirty="0" smtClean="0"/>
              <a:t>.</a:t>
            </a:r>
          </a:p>
        </p:txBody>
      </p:sp>
    </p:spTree>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27384"/>
            <a:ext cx="8715436" cy="523220"/>
          </a:xfrm>
          <a:prstGeom prst="rect">
            <a:avLst/>
          </a:prstGeom>
        </p:spPr>
        <p:txBody>
          <a:bodyPr wrap="square">
            <a:spAutoFit/>
          </a:bodyPr>
          <a:lstStyle/>
          <a:p>
            <a:pPr algn="l"/>
            <a:r>
              <a:rPr lang="en-US" sz="2800" b="1" dirty="0" smtClean="0">
                <a:solidFill>
                  <a:schemeClr val="accent2"/>
                </a:solidFill>
              </a:rPr>
              <a:t>Transport of ammonia to the liver</a:t>
            </a:r>
            <a:endParaRPr lang="ar-SA" sz="2800" dirty="0">
              <a:solidFill>
                <a:schemeClr val="accent2"/>
              </a:solidFill>
            </a:endParaRPr>
          </a:p>
        </p:txBody>
      </p:sp>
      <p:sp>
        <p:nvSpPr>
          <p:cNvPr id="3" name="مستطيل 2"/>
          <p:cNvSpPr/>
          <p:nvPr/>
        </p:nvSpPr>
        <p:spPr>
          <a:xfrm>
            <a:off x="0" y="477659"/>
            <a:ext cx="9144000" cy="5831661"/>
          </a:xfrm>
          <a:prstGeom prst="rect">
            <a:avLst/>
          </a:prstGeom>
        </p:spPr>
        <p:txBody>
          <a:bodyPr wrap="square">
            <a:spAutoFit/>
          </a:bodyPr>
          <a:lstStyle/>
          <a:p>
            <a:pPr algn="just" rtl="0">
              <a:lnSpc>
                <a:spcPct val="150000"/>
              </a:lnSpc>
            </a:pPr>
            <a:r>
              <a:rPr lang="en-US" sz="2800" dirty="0" smtClean="0"/>
              <a:t>Two mechanisms are available in humans for the transport of ammonia from the peripheral tissues to the liver for its ultimate conversion to urea. </a:t>
            </a:r>
          </a:p>
          <a:p>
            <a:pPr algn="just" rtl="0">
              <a:lnSpc>
                <a:spcPct val="150000"/>
              </a:lnSpc>
            </a:pPr>
            <a:r>
              <a:rPr lang="en-US" sz="2800" dirty="0" smtClean="0"/>
              <a:t>The first, found in most tissues, uses glutamine </a:t>
            </a:r>
            <a:r>
              <a:rPr lang="en-US" sz="2800" dirty="0" err="1" smtClean="0"/>
              <a:t>synthetase</a:t>
            </a:r>
            <a:r>
              <a:rPr lang="en-US" sz="2800" dirty="0" smtClean="0"/>
              <a:t> to combine ammonia with glutamate to form glutamine—a nontoxic transport form of ammonia .</a:t>
            </a:r>
          </a:p>
          <a:p>
            <a:pPr algn="just" rtl="0">
              <a:lnSpc>
                <a:spcPct val="150000"/>
              </a:lnSpc>
            </a:pPr>
            <a:r>
              <a:rPr lang="en-US" sz="2800" dirty="0" smtClean="0"/>
              <a:t>The glutamine is transported in the blood to the liver where it is cleaved by </a:t>
            </a:r>
            <a:r>
              <a:rPr lang="en-US" sz="2800" dirty="0" err="1" smtClean="0"/>
              <a:t>glutaminase</a:t>
            </a:r>
            <a:r>
              <a:rPr lang="en-US" sz="2800" dirty="0" smtClean="0"/>
              <a:t> to produce glutamate and free ammonia </a:t>
            </a:r>
            <a:endParaRPr lang="ar-SA" sz="2800" dirty="0"/>
          </a:p>
        </p:txBody>
      </p:sp>
    </p:spTree>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p:nvPr/>
        </p:nvSpPr>
        <p:spPr>
          <a:xfrm>
            <a:off x="179512" y="260648"/>
            <a:ext cx="8786842" cy="5830892"/>
          </a:xfrm>
          <a:prstGeom prst="rect">
            <a:avLst/>
          </a:prstGeom>
        </p:spPr>
        <p:txBody>
          <a:bodyPr wrap="square">
            <a:spAutoFit/>
          </a:bodyPr>
          <a:lstStyle/>
          <a:p>
            <a:pPr algn="just" rtl="0">
              <a:lnSpc>
                <a:spcPct val="150000"/>
              </a:lnSpc>
            </a:pPr>
            <a:r>
              <a:rPr lang="en-US" sz="2800" dirty="0" smtClean="0"/>
              <a:t>The second transport mechanism, used primarily by muscle, involves </a:t>
            </a:r>
            <a:r>
              <a:rPr lang="en-US" sz="2800" dirty="0" err="1" smtClean="0"/>
              <a:t>transamination</a:t>
            </a:r>
            <a:r>
              <a:rPr lang="en-US" sz="2800" dirty="0" smtClean="0"/>
              <a:t> of </a:t>
            </a:r>
            <a:r>
              <a:rPr lang="en-US" sz="2800" dirty="0" err="1" smtClean="0"/>
              <a:t>pyruvate</a:t>
            </a:r>
            <a:r>
              <a:rPr lang="en-US" sz="2800" dirty="0" smtClean="0"/>
              <a:t> (the end product of aerobic </a:t>
            </a:r>
            <a:r>
              <a:rPr lang="en-US" sz="2800" dirty="0" err="1" smtClean="0"/>
              <a:t>glycolysis</a:t>
            </a:r>
            <a:r>
              <a:rPr lang="en-US" sz="2800" dirty="0" smtClean="0"/>
              <a:t>) to form </a:t>
            </a:r>
            <a:r>
              <a:rPr lang="en-US" sz="2800" dirty="0" err="1" smtClean="0"/>
              <a:t>alanine</a:t>
            </a:r>
            <a:r>
              <a:rPr lang="en-US" sz="2800" dirty="0" smtClean="0"/>
              <a:t> .</a:t>
            </a:r>
          </a:p>
          <a:p>
            <a:pPr algn="just" rtl="0">
              <a:lnSpc>
                <a:spcPct val="150000"/>
              </a:lnSpc>
            </a:pPr>
            <a:r>
              <a:rPr lang="en-US" sz="2800" dirty="0" err="1" smtClean="0"/>
              <a:t>Alanine</a:t>
            </a:r>
            <a:r>
              <a:rPr lang="en-US" sz="2800" dirty="0" smtClean="0"/>
              <a:t> is transported by the blood to the liver, where it is converted to </a:t>
            </a:r>
            <a:r>
              <a:rPr lang="en-US" sz="2800" dirty="0" err="1" smtClean="0"/>
              <a:t>pyruvate</a:t>
            </a:r>
            <a:r>
              <a:rPr lang="en-US" sz="2800" dirty="0" smtClean="0"/>
              <a:t>, again by </a:t>
            </a:r>
            <a:r>
              <a:rPr lang="en-US" sz="2800" dirty="0" err="1" smtClean="0"/>
              <a:t>transamination</a:t>
            </a:r>
            <a:r>
              <a:rPr lang="en-US" sz="2800" dirty="0" smtClean="0"/>
              <a:t>. </a:t>
            </a:r>
          </a:p>
          <a:p>
            <a:pPr algn="just" rtl="0">
              <a:lnSpc>
                <a:spcPct val="150000"/>
              </a:lnSpc>
            </a:pPr>
            <a:r>
              <a:rPr lang="en-US" sz="2800" dirty="0" smtClean="0"/>
              <a:t>In the liver, the pathway of </a:t>
            </a:r>
            <a:r>
              <a:rPr lang="en-US" sz="2800" dirty="0" err="1" smtClean="0"/>
              <a:t>gluconeogenesis</a:t>
            </a:r>
            <a:r>
              <a:rPr lang="en-US" sz="2800" dirty="0" smtClean="0"/>
              <a:t> can use the </a:t>
            </a:r>
            <a:r>
              <a:rPr lang="en-US" sz="2800" dirty="0" err="1" smtClean="0"/>
              <a:t>pyruvate</a:t>
            </a:r>
            <a:r>
              <a:rPr lang="en-US" sz="2800" dirty="0" smtClean="0"/>
              <a:t> to synthesize glucose, which can enter the blood and be used by muscle—a pathway called the glucose-</a:t>
            </a:r>
            <a:r>
              <a:rPr lang="en-US" sz="2800" dirty="0" err="1" smtClean="0"/>
              <a:t>alanine</a:t>
            </a:r>
            <a:r>
              <a:rPr lang="en-US" sz="2800" dirty="0" smtClean="0"/>
              <a:t> cycle.</a:t>
            </a:r>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116632"/>
            <a:ext cx="9036496" cy="5638800"/>
          </a:xfrm>
        </p:spPr>
        <p:txBody>
          <a:bodyPr>
            <a:noAutofit/>
          </a:bodyPr>
          <a:lstStyle/>
          <a:p>
            <a:pPr marL="609600" indent="-609600" algn="just" rtl="0" eaLnBrk="1" hangingPunct="1">
              <a:lnSpc>
                <a:spcPct val="80000"/>
              </a:lnSpc>
              <a:buFontTx/>
              <a:buNone/>
            </a:pPr>
            <a:r>
              <a:rPr lang="en-US" altLang="ar-IQ" sz="3200" dirty="0" smtClean="0"/>
              <a:t>II. Overall Nitrogen Metabolism</a:t>
            </a:r>
          </a:p>
          <a:p>
            <a:pPr marL="609600" indent="-609600" algn="just" rtl="0" eaLnBrk="1" hangingPunct="1">
              <a:lnSpc>
                <a:spcPct val="80000"/>
              </a:lnSpc>
            </a:pPr>
            <a:r>
              <a:rPr lang="en-US" altLang="ar-IQ" sz="3200" dirty="0" smtClean="0">
                <a:solidFill>
                  <a:schemeClr val="accent2"/>
                </a:solidFill>
              </a:rPr>
              <a:t>Amino acid catabolism is part of the larger process of the metabolism of nitrogen-containing molecules. </a:t>
            </a:r>
          </a:p>
          <a:p>
            <a:pPr marL="609600" indent="-609600" algn="just" rtl="0" eaLnBrk="1" hangingPunct="1">
              <a:lnSpc>
                <a:spcPct val="80000"/>
              </a:lnSpc>
            </a:pPr>
            <a:r>
              <a:rPr lang="en-US" altLang="ar-IQ" sz="3200" dirty="0" smtClean="0"/>
              <a:t>Nitrogen enters the body in a variety of compounds present in food, the most important being amino acids contained in dietary protein. </a:t>
            </a:r>
          </a:p>
          <a:p>
            <a:pPr marL="609600" indent="-609600" algn="just" rtl="0" eaLnBrk="1" hangingPunct="1">
              <a:lnSpc>
                <a:spcPct val="80000"/>
              </a:lnSpc>
            </a:pPr>
            <a:r>
              <a:rPr lang="en-US" altLang="ar-IQ" sz="3200" dirty="0" smtClean="0"/>
              <a:t>Nitrogen leaves the body as urea, ammonia, and other products derived from amino acid metabolism. </a:t>
            </a:r>
          </a:p>
          <a:p>
            <a:pPr marL="609600" indent="-609600" algn="just" rtl="0" eaLnBrk="1" hangingPunct="1">
              <a:lnSpc>
                <a:spcPct val="80000"/>
              </a:lnSpc>
            </a:pPr>
            <a:r>
              <a:rPr lang="en-US" altLang="ar-IQ" sz="3200" dirty="0" smtClean="0"/>
              <a:t>The role of body proteins in these transformations involves two important concepts: the amino </a:t>
            </a:r>
            <a:r>
              <a:rPr lang="en-US" altLang="ar-IQ" sz="3200" dirty="0" smtClean="0">
                <a:solidFill>
                  <a:schemeClr val="accent2"/>
                </a:solidFill>
              </a:rPr>
              <a:t>acid pool</a:t>
            </a:r>
            <a:r>
              <a:rPr lang="en-US" altLang="ar-IQ" sz="3200" dirty="0" smtClean="0">
                <a:solidFill>
                  <a:srgbClr val="FFFF00"/>
                </a:solidFill>
              </a:rPr>
              <a:t> </a:t>
            </a:r>
            <a:r>
              <a:rPr lang="en-US" altLang="ar-IQ" sz="3200" dirty="0" smtClean="0"/>
              <a:t>and </a:t>
            </a:r>
            <a:r>
              <a:rPr lang="en-US" altLang="ar-IQ" sz="3200" dirty="0" smtClean="0">
                <a:solidFill>
                  <a:schemeClr val="accent2"/>
                </a:solidFill>
              </a:rPr>
              <a:t>protein turnover.</a:t>
            </a:r>
          </a:p>
        </p:txBody>
      </p:sp>
    </p:spTree>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614293"/>
            <a:ext cx="9144000" cy="5262979"/>
          </a:xfrm>
          <a:prstGeom prst="rect">
            <a:avLst/>
          </a:prstGeom>
        </p:spPr>
        <p:txBody>
          <a:bodyPr wrap="square">
            <a:spAutoFit/>
          </a:bodyPr>
          <a:lstStyle/>
          <a:p>
            <a:pPr algn="just" rtl="0"/>
            <a:r>
              <a:rPr lang="en-US" sz="2800" dirty="0" smtClean="0"/>
              <a:t>Urea </a:t>
            </a:r>
            <a:r>
              <a:rPr lang="en-US" sz="2800" dirty="0" smtClean="0"/>
              <a:t>is the major disposal form of amino groups derived from amino acids, and accounts for about 90% of the nitrogen-containing components of urine. </a:t>
            </a:r>
          </a:p>
          <a:p>
            <a:pPr algn="just" rtl="0"/>
            <a:r>
              <a:rPr lang="en-US" sz="2800" dirty="0" smtClean="0"/>
              <a:t>One nitrogen of the urea molecule is supplied by free NH3, and the other nitrogen by </a:t>
            </a:r>
            <a:r>
              <a:rPr lang="en-US" sz="2800" dirty="0" err="1" smtClean="0"/>
              <a:t>aspartate</a:t>
            </a:r>
            <a:r>
              <a:rPr lang="en-US" sz="2800" dirty="0" smtClean="0"/>
              <a:t>. </a:t>
            </a:r>
          </a:p>
          <a:p>
            <a:pPr algn="just" rtl="0"/>
            <a:r>
              <a:rPr lang="en-US" sz="2800" dirty="0" smtClean="0"/>
              <a:t>[Note: Glutamate is the immediate precursor of both ammonia (through oxidative </a:t>
            </a:r>
            <a:r>
              <a:rPr lang="en-US" sz="2800" dirty="0" err="1" smtClean="0"/>
              <a:t>deamination</a:t>
            </a:r>
            <a:r>
              <a:rPr lang="en-US" sz="2800" dirty="0" smtClean="0"/>
              <a:t> by glutamate </a:t>
            </a:r>
            <a:r>
              <a:rPr lang="en-US" sz="2800" dirty="0" err="1" smtClean="0"/>
              <a:t>dehydrogenase</a:t>
            </a:r>
            <a:r>
              <a:rPr lang="en-US" sz="2800" dirty="0" smtClean="0"/>
              <a:t>) and </a:t>
            </a:r>
            <a:r>
              <a:rPr lang="en-US" sz="2800" dirty="0" err="1" smtClean="0"/>
              <a:t>aspartate</a:t>
            </a:r>
            <a:r>
              <a:rPr lang="en-US" sz="2800" dirty="0" smtClean="0"/>
              <a:t> nitrogen (through </a:t>
            </a:r>
            <a:r>
              <a:rPr lang="en-US" sz="2800" dirty="0" err="1" smtClean="0"/>
              <a:t>transamination</a:t>
            </a:r>
            <a:r>
              <a:rPr lang="en-US" sz="2800" dirty="0" smtClean="0"/>
              <a:t> of </a:t>
            </a:r>
            <a:r>
              <a:rPr lang="en-US" sz="2800" dirty="0" err="1" smtClean="0"/>
              <a:t>oxaloacetate</a:t>
            </a:r>
            <a:r>
              <a:rPr lang="en-US" sz="2800" dirty="0" smtClean="0"/>
              <a:t> by AST).] </a:t>
            </a:r>
          </a:p>
          <a:p>
            <a:pPr algn="just" rtl="0"/>
            <a:r>
              <a:rPr lang="en-US" sz="2800" dirty="0" smtClean="0"/>
              <a:t>The carbon and oxygen of urea are derived from CO2.</a:t>
            </a:r>
          </a:p>
          <a:p>
            <a:pPr algn="just" rtl="0"/>
            <a:r>
              <a:rPr lang="en-US" sz="2800" dirty="0" smtClean="0"/>
              <a:t>Urea is produced by the liver, and then is transported in the blood to the kidneys for excretion in the urine.</a:t>
            </a:r>
          </a:p>
        </p:txBody>
      </p:sp>
      <p:sp>
        <p:nvSpPr>
          <p:cNvPr id="3" name="مستطيل 2"/>
          <p:cNvSpPr/>
          <p:nvPr/>
        </p:nvSpPr>
        <p:spPr>
          <a:xfrm>
            <a:off x="0" y="-27384"/>
            <a:ext cx="2500298" cy="523220"/>
          </a:xfrm>
          <a:prstGeom prst="rect">
            <a:avLst/>
          </a:prstGeom>
        </p:spPr>
        <p:txBody>
          <a:bodyPr wrap="square">
            <a:spAutoFit/>
          </a:bodyPr>
          <a:lstStyle/>
          <a:p>
            <a:r>
              <a:rPr lang="en-US" sz="2800" b="1" dirty="0" smtClean="0">
                <a:solidFill>
                  <a:schemeClr val="accent2"/>
                </a:solidFill>
              </a:rPr>
              <a:t>Urea Cycle</a:t>
            </a:r>
            <a:endParaRPr lang="ar-SA" sz="2800"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3175"/>
            <a:ext cx="9144000" cy="6861175"/>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44624"/>
            <a:ext cx="5797375" cy="523220"/>
          </a:xfrm>
          <a:prstGeom prst="rect">
            <a:avLst/>
          </a:prstGeom>
        </p:spPr>
        <p:txBody>
          <a:bodyPr wrap="square">
            <a:spAutoFit/>
          </a:bodyPr>
          <a:lstStyle/>
          <a:p>
            <a:pPr algn="l"/>
            <a:r>
              <a:rPr lang="en-US" sz="2800" b="1" dirty="0" smtClean="0">
                <a:solidFill>
                  <a:schemeClr val="accent2"/>
                </a:solidFill>
              </a:rPr>
              <a:t>Reactions </a:t>
            </a:r>
            <a:r>
              <a:rPr lang="en-US" sz="2800" b="1" dirty="0" smtClean="0">
                <a:solidFill>
                  <a:schemeClr val="accent2"/>
                </a:solidFill>
              </a:rPr>
              <a:t>of the cycle</a:t>
            </a:r>
            <a:endParaRPr lang="ar-SA" sz="2800" dirty="0">
              <a:solidFill>
                <a:schemeClr val="accent2"/>
              </a:solidFill>
            </a:endParaRPr>
          </a:p>
        </p:txBody>
      </p:sp>
      <p:sp>
        <p:nvSpPr>
          <p:cNvPr id="3" name="مستطيل 2"/>
          <p:cNvSpPr/>
          <p:nvPr/>
        </p:nvSpPr>
        <p:spPr>
          <a:xfrm>
            <a:off x="142844" y="576049"/>
            <a:ext cx="8786842" cy="5693866"/>
          </a:xfrm>
          <a:prstGeom prst="rect">
            <a:avLst/>
          </a:prstGeom>
        </p:spPr>
        <p:txBody>
          <a:bodyPr wrap="square">
            <a:spAutoFit/>
          </a:bodyPr>
          <a:lstStyle/>
          <a:p>
            <a:pPr algn="just" rtl="0"/>
            <a:r>
              <a:rPr lang="en-US" sz="2800" dirty="0" smtClean="0"/>
              <a:t>The first two reactions leading to the synthesis of urea occur in the mitochondria, whereas the remaining cycle enzymes are located in the </a:t>
            </a:r>
            <a:r>
              <a:rPr lang="en-US" sz="2800" dirty="0" err="1" smtClean="0"/>
              <a:t>cytosol</a:t>
            </a:r>
            <a:r>
              <a:rPr lang="en-US" sz="2800" dirty="0" smtClean="0"/>
              <a:t> .</a:t>
            </a:r>
          </a:p>
          <a:p>
            <a:pPr algn="just" rtl="0"/>
            <a:r>
              <a:rPr lang="en-US" sz="2800" dirty="0" smtClean="0"/>
              <a:t>Formation of </a:t>
            </a:r>
            <a:r>
              <a:rPr lang="en-US" sz="2800" dirty="0" err="1" smtClean="0"/>
              <a:t>carbamoyl</a:t>
            </a:r>
            <a:r>
              <a:rPr lang="en-US" sz="2800" dirty="0" smtClean="0"/>
              <a:t> phosphate: </a:t>
            </a:r>
          </a:p>
          <a:p>
            <a:pPr algn="just" rtl="0"/>
            <a:r>
              <a:rPr lang="en-US" sz="2800" dirty="0" smtClean="0"/>
              <a:t>Formation of </a:t>
            </a:r>
            <a:r>
              <a:rPr lang="en-US" sz="2800" dirty="0" err="1" smtClean="0"/>
              <a:t>carbamoyl</a:t>
            </a:r>
            <a:r>
              <a:rPr lang="en-US" sz="2800" dirty="0" smtClean="0"/>
              <a:t> phosphate by </a:t>
            </a:r>
            <a:r>
              <a:rPr lang="en-US" sz="2800" dirty="0" err="1" smtClean="0"/>
              <a:t>carbamoyl</a:t>
            </a:r>
            <a:r>
              <a:rPr lang="en-US" sz="2800" dirty="0" smtClean="0"/>
              <a:t> phosphate </a:t>
            </a:r>
            <a:r>
              <a:rPr lang="en-US" sz="2800" dirty="0" err="1" smtClean="0"/>
              <a:t>synthetase</a:t>
            </a:r>
            <a:r>
              <a:rPr lang="en-US" sz="2800" dirty="0" smtClean="0"/>
              <a:t> I is driven by cleavage of two molecules of ATP.</a:t>
            </a:r>
          </a:p>
          <a:p>
            <a:pPr algn="just" rtl="0"/>
            <a:r>
              <a:rPr lang="en-US" sz="2800" dirty="0" smtClean="0"/>
              <a:t>Ammonia incorporated into </a:t>
            </a:r>
            <a:r>
              <a:rPr lang="en-US" sz="2800" dirty="0" err="1" smtClean="0"/>
              <a:t>carbamoyl</a:t>
            </a:r>
            <a:r>
              <a:rPr lang="en-US" sz="2800" dirty="0" smtClean="0"/>
              <a:t> phosphate is provided primarily by the oxidative </a:t>
            </a:r>
            <a:r>
              <a:rPr lang="en-US" sz="2800" dirty="0" err="1" smtClean="0"/>
              <a:t>deamination</a:t>
            </a:r>
            <a:r>
              <a:rPr lang="en-US" sz="2800" dirty="0" smtClean="0"/>
              <a:t> of glutamate by mitochondrial glutamate </a:t>
            </a:r>
            <a:r>
              <a:rPr lang="en-US" sz="2800" dirty="0" err="1" smtClean="0"/>
              <a:t>dehydrogenase</a:t>
            </a:r>
            <a:r>
              <a:rPr lang="en-US" sz="2800" dirty="0" smtClean="0"/>
              <a:t> .</a:t>
            </a:r>
          </a:p>
          <a:p>
            <a:pPr algn="just" rtl="0"/>
            <a:r>
              <a:rPr lang="en-US" sz="2800" dirty="0" smtClean="0"/>
              <a:t>Ultimately, the nitrogen atom derived from this ammonia becomes one of the </a:t>
            </a:r>
            <a:r>
              <a:rPr lang="en-US" sz="2800" dirty="0" err="1" smtClean="0"/>
              <a:t>nitrogens</a:t>
            </a:r>
            <a:r>
              <a:rPr lang="en-US" sz="2800" dirty="0" smtClean="0"/>
              <a:t> of urea.</a:t>
            </a:r>
          </a:p>
        </p:txBody>
      </p:sp>
    </p:spTree>
  </p:cSld>
  <p:clrMapOvr>
    <a:masterClrMapping/>
  </p:clrMapOvr>
  <p:transition spd="slow">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1071546"/>
            <a:ext cx="9144000" cy="3245568"/>
          </a:xfrm>
          <a:prstGeom prst="rect">
            <a:avLst/>
          </a:prstGeom>
        </p:spPr>
        <p:txBody>
          <a:bodyPr wrap="square">
            <a:spAutoFit/>
          </a:bodyPr>
          <a:lstStyle/>
          <a:p>
            <a:pPr algn="just" rtl="0">
              <a:lnSpc>
                <a:spcPct val="150000"/>
              </a:lnSpc>
            </a:pPr>
            <a:r>
              <a:rPr lang="en-US" sz="2800" dirty="0" err="1" smtClean="0"/>
              <a:t>Carbamoyl</a:t>
            </a:r>
            <a:r>
              <a:rPr lang="en-US" sz="2800" dirty="0" smtClean="0"/>
              <a:t> phosphate </a:t>
            </a:r>
            <a:r>
              <a:rPr lang="en-US" sz="2800" dirty="0" err="1" smtClean="0"/>
              <a:t>synthetase</a:t>
            </a:r>
            <a:r>
              <a:rPr lang="en-US" sz="2800" dirty="0" smtClean="0"/>
              <a:t> I requires N-</a:t>
            </a:r>
            <a:r>
              <a:rPr lang="en-US" sz="2800" dirty="0" err="1" smtClean="0"/>
              <a:t>acetylglutamate</a:t>
            </a:r>
            <a:r>
              <a:rPr lang="en-US" sz="2800" dirty="0" smtClean="0"/>
              <a:t> as a positive </a:t>
            </a:r>
            <a:r>
              <a:rPr lang="en-US" sz="2800" dirty="0" err="1" smtClean="0"/>
              <a:t>allosteric</a:t>
            </a:r>
            <a:r>
              <a:rPr lang="en-US" sz="2800" dirty="0" smtClean="0"/>
              <a:t> activator .</a:t>
            </a:r>
          </a:p>
          <a:p>
            <a:pPr algn="just" rtl="0">
              <a:lnSpc>
                <a:spcPct val="150000"/>
              </a:lnSpc>
            </a:pPr>
            <a:r>
              <a:rPr lang="en-US" sz="2800" dirty="0" smtClean="0"/>
              <a:t>[Note: </a:t>
            </a:r>
            <a:r>
              <a:rPr lang="en-US" sz="2800" dirty="0" err="1" smtClean="0"/>
              <a:t>Carbamoyl</a:t>
            </a:r>
            <a:r>
              <a:rPr lang="en-US" sz="2800" dirty="0" smtClean="0"/>
              <a:t> phosphate </a:t>
            </a:r>
            <a:r>
              <a:rPr lang="en-US" sz="2800" dirty="0" err="1" smtClean="0"/>
              <a:t>synthetase</a:t>
            </a:r>
            <a:r>
              <a:rPr lang="en-US" sz="2800" dirty="0" smtClean="0"/>
              <a:t> II participates in the biosynthesis of </a:t>
            </a:r>
            <a:r>
              <a:rPr lang="en-US" sz="2800" dirty="0" err="1" smtClean="0"/>
              <a:t>pyrimidines</a:t>
            </a:r>
            <a:r>
              <a:rPr lang="en-US" sz="2800" dirty="0" smtClean="0"/>
              <a:t> .It does not require N-</a:t>
            </a:r>
            <a:r>
              <a:rPr lang="en-US" sz="2800" dirty="0" err="1" smtClean="0"/>
              <a:t>acetylglutamate</a:t>
            </a:r>
            <a:r>
              <a:rPr lang="en-US" sz="2800" dirty="0" smtClean="0"/>
              <a:t>, and occurs in the </a:t>
            </a:r>
            <a:r>
              <a:rPr lang="en-US" sz="2800" dirty="0" err="1" smtClean="0"/>
              <a:t>cytosol</a:t>
            </a:r>
            <a:r>
              <a:rPr lang="en-US" sz="2800" dirty="0" smtClean="0"/>
              <a:t>.]</a:t>
            </a:r>
          </a:p>
        </p:txBody>
      </p:sp>
    </p:spTree>
  </p:cSld>
  <p:clrMapOvr>
    <a:masterClrMapping/>
  </p:clrMapOvr>
  <p:transition spd="slow">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85728"/>
            <a:ext cx="8715404" cy="6555641"/>
          </a:xfrm>
          <a:prstGeom prst="rect">
            <a:avLst/>
          </a:prstGeom>
        </p:spPr>
        <p:txBody>
          <a:bodyPr wrap="square">
            <a:spAutoFit/>
          </a:bodyPr>
          <a:lstStyle/>
          <a:p>
            <a:pPr algn="just" rtl="0">
              <a:lnSpc>
                <a:spcPct val="80000"/>
              </a:lnSpc>
            </a:pPr>
            <a:r>
              <a:rPr lang="en-US" sz="3200" b="1" dirty="0" smtClean="0">
                <a:solidFill>
                  <a:schemeClr val="accent2"/>
                </a:solidFill>
              </a:rPr>
              <a:t>2. Formation of </a:t>
            </a:r>
            <a:r>
              <a:rPr lang="en-US" sz="3200" b="1" dirty="0" err="1" smtClean="0">
                <a:solidFill>
                  <a:schemeClr val="accent2"/>
                </a:solidFill>
              </a:rPr>
              <a:t>citrulline</a:t>
            </a:r>
            <a:r>
              <a:rPr lang="en-US" sz="3200" b="1" dirty="0" smtClean="0">
                <a:solidFill>
                  <a:schemeClr val="accent2"/>
                </a:solidFill>
              </a:rPr>
              <a:t>:</a:t>
            </a:r>
          </a:p>
          <a:p>
            <a:pPr algn="just" rtl="0">
              <a:lnSpc>
                <a:spcPct val="80000"/>
              </a:lnSpc>
            </a:pPr>
            <a:r>
              <a:rPr lang="en-US" sz="2000" b="1" dirty="0" smtClean="0">
                <a:solidFill>
                  <a:srgbClr val="FFFF00"/>
                </a:solidFill>
              </a:rPr>
              <a:t> </a:t>
            </a:r>
          </a:p>
          <a:p>
            <a:pPr algn="just" rtl="0"/>
            <a:r>
              <a:rPr lang="en-US" sz="2800" dirty="0" err="1" smtClean="0"/>
              <a:t>Ornithine</a:t>
            </a:r>
            <a:r>
              <a:rPr lang="en-US" sz="2800" dirty="0" smtClean="0"/>
              <a:t> and </a:t>
            </a:r>
            <a:r>
              <a:rPr lang="en-US" sz="2800" dirty="0" err="1" smtClean="0"/>
              <a:t>citrulline</a:t>
            </a:r>
            <a:r>
              <a:rPr lang="en-US" sz="2800" dirty="0" smtClean="0"/>
              <a:t> are basic amino acids that participate in the urea cycle. </a:t>
            </a:r>
          </a:p>
          <a:p>
            <a:pPr algn="just" rtl="0"/>
            <a:r>
              <a:rPr lang="en-US" sz="2800" dirty="0" smtClean="0"/>
              <a:t>[Note: They are not incorporated into cellular proteins, because there are no </a:t>
            </a:r>
            <a:r>
              <a:rPr lang="en-US" sz="2800" dirty="0" err="1" smtClean="0"/>
              <a:t>codons</a:t>
            </a:r>
            <a:r>
              <a:rPr lang="en-US" sz="2800" dirty="0" smtClean="0"/>
              <a:t> for these amino acids.] </a:t>
            </a:r>
          </a:p>
          <a:p>
            <a:pPr algn="just" rtl="0"/>
            <a:r>
              <a:rPr lang="en-US" sz="2800" dirty="0" err="1" smtClean="0"/>
              <a:t>Ornithine</a:t>
            </a:r>
            <a:r>
              <a:rPr lang="en-US" sz="2800" dirty="0" smtClean="0"/>
              <a:t> is regenerated with each turn of the urea cycle, much in the same way that </a:t>
            </a:r>
            <a:r>
              <a:rPr lang="en-US" sz="2800" dirty="0" err="1" smtClean="0"/>
              <a:t>oxaloacetate</a:t>
            </a:r>
            <a:r>
              <a:rPr lang="en-US" sz="2800" dirty="0" smtClean="0"/>
              <a:t> is regenerated by the reactions of the citric acid cycle .</a:t>
            </a:r>
          </a:p>
          <a:p>
            <a:pPr algn="just" rtl="0"/>
            <a:r>
              <a:rPr lang="en-US" sz="2800" dirty="0" smtClean="0"/>
              <a:t>The release of the high-energy phosphate of </a:t>
            </a:r>
            <a:r>
              <a:rPr lang="en-US" sz="2800" dirty="0" err="1" smtClean="0"/>
              <a:t>carbamoyl</a:t>
            </a:r>
            <a:r>
              <a:rPr lang="en-US" sz="2800" dirty="0" smtClean="0"/>
              <a:t> phosphate as inorganic phosphate drives the reaction in the forward direction. </a:t>
            </a:r>
          </a:p>
          <a:p>
            <a:pPr algn="just" rtl="0"/>
            <a:r>
              <a:rPr lang="en-US" sz="2800" dirty="0" smtClean="0"/>
              <a:t>The reaction product, </a:t>
            </a:r>
            <a:r>
              <a:rPr lang="en-US" sz="2800" dirty="0" err="1" smtClean="0"/>
              <a:t>citrulline</a:t>
            </a:r>
            <a:r>
              <a:rPr lang="en-US" sz="2800" dirty="0" smtClean="0"/>
              <a:t>, is transported to the </a:t>
            </a:r>
            <a:r>
              <a:rPr lang="en-US" sz="2800" dirty="0" err="1" smtClean="0"/>
              <a:t>cytosol</a:t>
            </a:r>
            <a:r>
              <a:rPr lang="en-US" sz="2800" dirty="0" smtClean="0"/>
              <a:t>.</a:t>
            </a:r>
          </a:p>
          <a:p>
            <a:pPr algn="just" rtl="0">
              <a:lnSpc>
                <a:spcPct val="80000"/>
              </a:lnSpc>
            </a:pPr>
            <a:endParaRPr lang="en-US" sz="2000" dirty="0" smtClean="0"/>
          </a:p>
        </p:txBody>
      </p:sp>
    </p:spTree>
  </p:cSld>
  <p:clrMapOvr>
    <a:masterClrMapping/>
  </p:clrMapOvr>
  <p:transition spd="slow">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99392"/>
            <a:ext cx="8715404" cy="6569555"/>
          </a:xfrm>
          <a:prstGeom prst="rect">
            <a:avLst/>
          </a:prstGeom>
        </p:spPr>
        <p:txBody>
          <a:bodyPr wrap="square">
            <a:spAutoFit/>
          </a:bodyPr>
          <a:lstStyle/>
          <a:p>
            <a:pPr algn="just" rtl="0">
              <a:lnSpc>
                <a:spcPct val="150000"/>
              </a:lnSpc>
              <a:defRPr/>
            </a:pPr>
            <a:r>
              <a:rPr lang="en-US" sz="3200" b="1" dirty="0" smtClean="0">
                <a:solidFill>
                  <a:schemeClr val="accent2"/>
                </a:solidFill>
                <a:effectLst>
                  <a:outerShdw blurRad="38100" dist="38100" dir="2700000" algn="tl">
                    <a:srgbClr val="000000">
                      <a:alpha val="43137"/>
                    </a:srgbClr>
                  </a:outerShdw>
                </a:effectLst>
              </a:rPr>
              <a:t>3. Synthesis of </a:t>
            </a:r>
            <a:r>
              <a:rPr lang="en-US" sz="3200" b="1" dirty="0" err="1" smtClean="0">
                <a:solidFill>
                  <a:schemeClr val="accent2"/>
                </a:solidFill>
                <a:effectLst>
                  <a:outerShdw blurRad="38100" dist="38100" dir="2700000" algn="tl">
                    <a:srgbClr val="000000">
                      <a:alpha val="43137"/>
                    </a:srgbClr>
                  </a:outerShdw>
                </a:effectLst>
              </a:rPr>
              <a:t>argininosuccinate</a:t>
            </a:r>
            <a:r>
              <a:rPr lang="en-US" sz="3200" dirty="0" smtClean="0">
                <a:solidFill>
                  <a:schemeClr val="accent2"/>
                </a:solidFill>
              </a:rPr>
              <a:t>: </a:t>
            </a:r>
          </a:p>
          <a:p>
            <a:pPr algn="just" rtl="0">
              <a:lnSpc>
                <a:spcPct val="150000"/>
              </a:lnSpc>
              <a:defRPr/>
            </a:pPr>
            <a:r>
              <a:rPr lang="en-US" sz="2800" dirty="0" err="1" smtClean="0"/>
              <a:t>Citrulline</a:t>
            </a:r>
            <a:r>
              <a:rPr lang="en-US" sz="2800" dirty="0" smtClean="0"/>
              <a:t> condenses with </a:t>
            </a:r>
            <a:r>
              <a:rPr lang="en-US" sz="2800" dirty="0" err="1" smtClean="0"/>
              <a:t>aspartate</a:t>
            </a:r>
            <a:r>
              <a:rPr lang="en-US" sz="2800" dirty="0" smtClean="0"/>
              <a:t> to form </a:t>
            </a:r>
            <a:r>
              <a:rPr lang="en-US" sz="2800" dirty="0" err="1" smtClean="0"/>
              <a:t>argininosuccinate</a:t>
            </a:r>
            <a:r>
              <a:rPr lang="en-US" sz="2800" dirty="0" smtClean="0"/>
              <a:t>. </a:t>
            </a:r>
          </a:p>
          <a:p>
            <a:pPr algn="just" rtl="0">
              <a:lnSpc>
                <a:spcPct val="150000"/>
              </a:lnSpc>
              <a:defRPr/>
            </a:pPr>
            <a:r>
              <a:rPr lang="en-US" sz="2800" dirty="0" smtClean="0"/>
              <a:t>The α-amino group of </a:t>
            </a:r>
            <a:r>
              <a:rPr lang="en-US" sz="2800" dirty="0" err="1" smtClean="0"/>
              <a:t>aspartate</a:t>
            </a:r>
            <a:r>
              <a:rPr lang="en-US" sz="2800" dirty="0" smtClean="0"/>
              <a:t> provides the second nitrogen that is ultimately incorporated into urea. </a:t>
            </a:r>
          </a:p>
          <a:p>
            <a:pPr algn="just" rtl="0">
              <a:lnSpc>
                <a:spcPct val="150000"/>
              </a:lnSpc>
              <a:defRPr/>
            </a:pPr>
            <a:r>
              <a:rPr lang="en-US" sz="2800" dirty="0" smtClean="0"/>
              <a:t>The formation of </a:t>
            </a:r>
            <a:r>
              <a:rPr lang="en-US" sz="2800" dirty="0" err="1" smtClean="0"/>
              <a:t>argininosuccinate</a:t>
            </a:r>
            <a:r>
              <a:rPr lang="en-US" sz="2800" dirty="0" smtClean="0"/>
              <a:t> is driven by the cleavage of ATP to adenosine </a:t>
            </a:r>
            <a:r>
              <a:rPr lang="en-US" sz="2800" dirty="0" err="1" smtClean="0"/>
              <a:t>monophosphate</a:t>
            </a:r>
            <a:r>
              <a:rPr lang="en-US" sz="2800" dirty="0" smtClean="0"/>
              <a:t> (AMP) and pyrophosphate. </a:t>
            </a:r>
          </a:p>
          <a:p>
            <a:pPr algn="just" rtl="0">
              <a:lnSpc>
                <a:spcPct val="150000"/>
              </a:lnSpc>
              <a:defRPr/>
            </a:pPr>
            <a:r>
              <a:rPr lang="en-US" sz="2800" dirty="0" smtClean="0"/>
              <a:t>This is the third and final molecule of ATP consumed in the formation of urea.</a:t>
            </a:r>
          </a:p>
        </p:txBody>
      </p:sp>
    </p:spTree>
  </p:cSld>
  <p:clrMapOvr>
    <a:masterClrMapping/>
  </p:clrMapOvr>
  <p:transition spd="slow">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214290"/>
            <a:ext cx="8715404" cy="6278642"/>
          </a:xfrm>
          <a:prstGeom prst="rect">
            <a:avLst/>
          </a:prstGeom>
        </p:spPr>
        <p:txBody>
          <a:bodyPr wrap="square">
            <a:spAutoFit/>
          </a:bodyPr>
          <a:lstStyle/>
          <a:p>
            <a:pPr algn="just" rtl="0">
              <a:lnSpc>
                <a:spcPct val="150000"/>
              </a:lnSpc>
            </a:pPr>
            <a:r>
              <a:rPr lang="en-US" sz="2800" b="1" dirty="0" smtClean="0">
                <a:solidFill>
                  <a:schemeClr val="accent2"/>
                </a:solidFill>
              </a:rPr>
              <a:t>4. Cleavage of </a:t>
            </a:r>
            <a:r>
              <a:rPr lang="en-US" sz="2800" b="1" dirty="0" err="1" smtClean="0">
                <a:solidFill>
                  <a:schemeClr val="accent2"/>
                </a:solidFill>
              </a:rPr>
              <a:t>argininosuccinate</a:t>
            </a:r>
            <a:r>
              <a:rPr lang="en-US" sz="2800" b="1" dirty="0" smtClean="0">
                <a:solidFill>
                  <a:schemeClr val="accent2"/>
                </a:solidFill>
              </a:rPr>
              <a:t>: </a:t>
            </a:r>
          </a:p>
          <a:p>
            <a:pPr algn="just" rtl="0">
              <a:lnSpc>
                <a:spcPct val="150000"/>
              </a:lnSpc>
            </a:pPr>
            <a:r>
              <a:rPr lang="en-US" sz="2400" dirty="0" err="1" smtClean="0"/>
              <a:t>Argininosuccinate</a:t>
            </a:r>
            <a:r>
              <a:rPr lang="en-US" sz="2400" dirty="0" smtClean="0"/>
              <a:t> </a:t>
            </a:r>
            <a:r>
              <a:rPr lang="en-US" sz="2400" dirty="0" smtClean="0"/>
              <a:t>is cleaved to yield arginine and fumarate. </a:t>
            </a:r>
          </a:p>
          <a:p>
            <a:pPr algn="just" rtl="0">
              <a:lnSpc>
                <a:spcPct val="150000"/>
              </a:lnSpc>
            </a:pPr>
            <a:r>
              <a:rPr lang="en-US" sz="2400" dirty="0" smtClean="0"/>
              <a:t>The </a:t>
            </a:r>
            <a:r>
              <a:rPr lang="en-US" sz="2400" dirty="0" err="1" smtClean="0"/>
              <a:t>arginine</a:t>
            </a:r>
            <a:r>
              <a:rPr lang="en-US" sz="2400" dirty="0" smtClean="0"/>
              <a:t> formed by this reaction serves as the immediate precursor of urea. </a:t>
            </a:r>
          </a:p>
          <a:p>
            <a:pPr algn="just" rtl="0">
              <a:lnSpc>
                <a:spcPct val="150000"/>
              </a:lnSpc>
            </a:pPr>
            <a:r>
              <a:rPr lang="en-US" sz="2400" dirty="0" err="1" smtClean="0"/>
              <a:t>Fumarate</a:t>
            </a:r>
            <a:r>
              <a:rPr lang="en-US" sz="2400" dirty="0" smtClean="0"/>
              <a:t> produced in the urea cycle is hydrated to </a:t>
            </a:r>
            <a:r>
              <a:rPr lang="en-US" sz="2400" dirty="0" err="1" smtClean="0"/>
              <a:t>malate</a:t>
            </a:r>
            <a:r>
              <a:rPr lang="en-US" sz="2400" dirty="0" smtClean="0"/>
              <a:t>, providing a link with several metabolic pathways. </a:t>
            </a:r>
          </a:p>
          <a:p>
            <a:pPr algn="just" rtl="0">
              <a:lnSpc>
                <a:spcPct val="150000"/>
              </a:lnSpc>
            </a:pPr>
            <a:r>
              <a:rPr lang="en-US" sz="2400" dirty="0" smtClean="0"/>
              <a:t>For example, the </a:t>
            </a:r>
            <a:r>
              <a:rPr lang="en-US" sz="2400" dirty="0" err="1" smtClean="0"/>
              <a:t>malate</a:t>
            </a:r>
            <a:r>
              <a:rPr lang="en-US" sz="2400" dirty="0" smtClean="0"/>
              <a:t> can be transported into the mitochondria via the </a:t>
            </a:r>
            <a:r>
              <a:rPr lang="en-US" sz="2400" dirty="0" err="1" smtClean="0"/>
              <a:t>malate</a:t>
            </a:r>
            <a:r>
              <a:rPr lang="en-US" sz="2400" dirty="0" smtClean="0"/>
              <a:t> shuttle and reenter the </a:t>
            </a:r>
            <a:r>
              <a:rPr lang="en-US" sz="2400" dirty="0" err="1" smtClean="0"/>
              <a:t>tricarboxylic</a:t>
            </a:r>
            <a:r>
              <a:rPr lang="en-US" sz="2400" dirty="0" smtClean="0"/>
              <a:t> acid cycle.</a:t>
            </a:r>
          </a:p>
          <a:p>
            <a:pPr algn="just" rtl="0">
              <a:lnSpc>
                <a:spcPct val="150000"/>
              </a:lnSpc>
            </a:pPr>
            <a:r>
              <a:rPr lang="en-US" sz="2400" dirty="0" smtClean="0"/>
              <a:t>Alternatively, </a:t>
            </a:r>
            <a:r>
              <a:rPr lang="en-US" sz="2400" dirty="0" err="1" smtClean="0"/>
              <a:t>cytosolic</a:t>
            </a:r>
            <a:r>
              <a:rPr lang="en-US" sz="2400" dirty="0" smtClean="0"/>
              <a:t> </a:t>
            </a:r>
            <a:r>
              <a:rPr lang="en-US" sz="2400" dirty="0" err="1" smtClean="0"/>
              <a:t>malate</a:t>
            </a:r>
            <a:r>
              <a:rPr lang="en-US" sz="2400" dirty="0" smtClean="0"/>
              <a:t> can be oxidized to </a:t>
            </a:r>
            <a:r>
              <a:rPr lang="en-US" sz="2400" dirty="0" err="1" smtClean="0"/>
              <a:t>oxaloacetate</a:t>
            </a:r>
            <a:r>
              <a:rPr lang="en-US" sz="2400" dirty="0" smtClean="0"/>
              <a:t>, which can be converted to </a:t>
            </a:r>
            <a:r>
              <a:rPr lang="en-US" sz="2400" dirty="0" err="1" smtClean="0"/>
              <a:t>aspartate</a:t>
            </a:r>
            <a:r>
              <a:rPr lang="en-US" sz="2400" dirty="0" smtClean="0"/>
              <a:t>  or glucose .</a:t>
            </a:r>
          </a:p>
        </p:txBody>
      </p:sp>
    </p:spTree>
  </p:cSld>
  <p:clrMapOvr>
    <a:masterClrMapping/>
  </p:clrMapOvr>
  <p:transition spd="slow">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428604"/>
            <a:ext cx="8786842" cy="4722896"/>
          </a:xfrm>
          <a:prstGeom prst="rect">
            <a:avLst/>
          </a:prstGeom>
        </p:spPr>
        <p:txBody>
          <a:bodyPr wrap="square">
            <a:spAutoFit/>
          </a:bodyPr>
          <a:lstStyle/>
          <a:p>
            <a:pPr algn="just" rtl="0">
              <a:lnSpc>
                <a:spcPct val="150000"/>
              </a:lnSpc>
            </a:pPr>
            <a:r>
              <a:rPr lang="en-US" sz="3200" b="1" dirty="0" smtClean="0">
                <a:solidFill>
                  <a:schemeClr val="accent2"/>
                </a:solidFill>
              </a:rPr>
              <a:t>5. Cleavage of </a:t>
            </a:r>
            <a:r>
              <a:rPr lang="en-US" sz="3200" b="1" dirty="0" err="1" smtClean="0">
                <a:solidFill>
                  <a:schemeClr val="accent2"/>
                </a:solidFill>
              </a:rPr>
              <a:t>arginine</a:t>
            </a:r>
            <a:r>
              <a:rPr lang="en-US" sz="3200" b="1" dirty="0" smtClean="0">
                <a:solidFill>
                  <a:schemeClr val="accent2"/>
                </a:solidFill>
              </a:rPr>
              <a:t> to </a:t>
            </a:r>
            <a:r>
              <a:rPr lang="en-US" sz="3200" b="1" dirty="0" err="1" smtClean="0">
                <a:solidFill>
                  <a:schemeClr val="accent2"/>
                </a:solidFill>
              </a:rPr>
              <a:t>ornithine</a:t>
            </a:r>
            <a:r>
              <a:rPr lang="en-US" sz="3200" b="1" dirty="0" smtClean="0">
                <a:solidFill>
                  <a:schemeClr val="accent2"/>
                </a:solidFill>
              </a:rPr>
              <a:t> and urea: </a:t>
            </a:r>
          </a:p>
          <a:p>
            <a:pPr algn="just" rtl="0">
              <a:lnSpc>
                <a:spcPct val="150000"/>
              </a:lnSpc>
            </a:pPr>
            <a:r>
              <a:rPr lang="en-US" sz="2800" dirty="0" smtClean="0"/>
              <a:t>Arginase </a:t>
            </a:r>
            <a:r>
              <a:rPr lang="en-US" sz="2800" dirty="0" smtClean="0"/>
              <a:t>cleaves arginine to ornithine and urea, and occurs almost exclusively in the liver. </a:t>
            </a:r>
          </a:p>
          <a:p>
            <a:pPr algn="just" rtl="0">
              <a:lnSpc>
                <a:spcPct val="150000"/>
              </a:lnSpc>
            </a:pPr>
            <a:r>
              <a:rPr lang="en-US" sz="2800" dirty="0" smtClean="0"/>
              <a:t>Thus, whereas other tissues, such as the kidney, can synthesize </a:t>
            </a:r>
            <a:r>
              <a:rPr lang="en-US" sz="2800" dirty="0" err="1" smtClean="0"/>
              <a:t>arginine</a:t>
            </a:r>
            <a:r>
              <a:rPr lang="en-US" sz="2800" dirty="0" smtClean="0"/>
              <a:t> by these reactions, only the liver can cleave </a:t>
            </a:r>
            <a:r>
              <a:rPr lang="en-US" sz="2800" dirty="0" err="1" smtClean="0"/>
              <a:t>arginine</a:t>
            </a:r>
            <a:r>
              <a:rPr lang="en-US" sz="2800" dirty="0" smtClean="0"/>
              <a:t> and, thereby, synthesize urea.</a:t>
            </a:r>
          </a:p>
        </p:txBody>
      </p:sp>
    </p:spTree>
  </p:cSld>
  <p:clrMapOvr>
    <a:masterClrMapping/>
  </p:clrMapOvr>
  <p:transition spd="slow">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7384"/>
            <a:ext cx="9144000" cy="7048083"/>
          </a:xfrm>
          <a:prstGeom prst="rect">
            <a:avLst/>
          </a:prstGeom>
        </p:spPr>
        <p:txBody>
          <a:bodyPr wrap="square">
            <a:spAutoFit/>
          </a:bodyPr>
          <a:lstStyle/>
          <a:p>
            <a:pPr algn="just" rtl="0"/>
            <a:r>
              <a:rPr lang="en-US" sz="3200" b="1" dirty="0" smtClean="0">
                <a:solidFill>
                  <a:schemeClr val="accent2"/>
                </a:solidFill>
              </a:rPr>
              <a:t>Fate </a:t>
            </a:r>
            <a:r>
              <a:rPr lang="en-US" sz="3200" b="1" dirty="0" smtClean="0">
                <a:solidFill>
                  <a:schemeClr val="accent2"/>
                </a:solidFill>
              </a:rPr>
              <a:t>of urea:</a:t>
            </a:r>
            <a:r>
              <a:rPr lang="en-US" sz="2800" b="1" dirty="0" smtClean="0">
                <a:solidFill>
                  <a:srgbClr val="FFFF00"/>
                </a:solidFill>
              </a:rPr>
              <a:t> </a:t>
            </a:r>
            <a:endParaRPr lang="en-US" sz="2800" dirty="0" smtClean="0"/>
          </a:p>
          <a:p>
            <a:pPr algn="just" rtl="0"/>
            <a:r>
              <a:rPr lang="en-US" sz="2800" dirty="0" smtClean="0"/>
              <a:t>Urea diffuses from the liver, and is transported in the blood to the kidneys, where it is filtered and excreted in the urine. </a:t>
            </a:r>
          </a:p>
          <a:p>
            <a:pPr algn="just" rtl="0"/>
            <a:r>
              <a:rPr lang="en-US" sz="2800" dirty="0" smtClean="0"/>
              <a:t>A portion of the urea diffuses from the blood into the intestine, and is cleaved to CO2 and NH3 by bacterial urease. </a:t>
            </a:r>
            <a:r>
              <a:rPr lang="en-US" sz="2800" dirty="0" smtClean="0"/>
              <a:t>This </a:t>
            </a:r>
            <a:r>
              <a:rPr lang="en-US" sz="2800" dirty="0" smtClean="0"/>
              <a:t>ammonia is partly lost in the feces, and is partly reabsorbed into the blood. </a:t>
            </a:r>
          </a:p>
          <a:p>
            <a:pPr algn="just" rtl="0"/>
            <a:r>
              <a:rPr lang="en-US" sz="2800" dirty="0" smtClean="0"/>
              <a:t>In patients with kidney failure, plasma urea levels are elevated, promoting a greater transfer of urea from blood into the gut. </a:t>
            </a:r>
          </a:p>
          <a:p>
            <a:pPr algn="just" rtl="0"/>
            <a:r>
              <a:rPr lang="en-US" sz="2800" dirty="0" smtClean="0"/>
              <a:t>The intestinal action of </a:t>
            </a:r>
            <a:r>
              <a:rPr lang="en-US" sz="2800" dirty="0" err="1" smtClean="0"/>
              <a:t>urease</a:t>
            </a:r>
            <a:r>
              <a:rPr lang="en-US" sz="2800" dirty="0" smtClean="0"/>
              <a:t> on this urea becomes a clinically important source of ammonia, contributing to the </a:t>
            </a:r>
            <a:r>
              <a:rPr lang="en-US" sz="2800" dirty="0" err="1" smtClean="0"/>
              <a:t>hyperammonemia</a:t>
            </a:r>
            <a:r>
              <a:rPr lang="en-US" sz="2800" dirty="0" smtClean="0"/>
              <a:t> often seen in these patients. </a:t>
            </a:r>
          </a:p>
          <a:p>
            <a:pPr algn="just" rtl="0"/>
            <a:r>
              <a:rPr lang="en-US" sz="2800" dirty="0" smtClean="0"/>
              <a:t>Oral administration of neomycin reduces the number of intestinal bacteria responsible for this NH3 production</a:t>
            </a:r>
            <a:r>
              <a:rPr lang="en-US" sz="2000" dirty="0" smtClean="0"/>
              <a:t>.</a:t>
            </a:r>
          </a:p>
        </p:txBody>
      </p:sp>
    </p:spTree>
  </p:cSld>
  <p:clrMapOvr>
    <a:masterClrMapping/>
  </p:clrMapOvr>
  <p:transition spd="slow">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500042"/>
            <a:ext cx="7556877" cy="523220"/>
          </a:xfrm>
          <a:prstGeom prst="rect">
            <a:avLst/>
          </a:prstGeom>
        </p:spPr>
        <p:txBody>
          <a:bodyPr wrap="none">
            <a:spAutoFit/>
          </a:bodyPr>
          <a:lstStyle/>
          <a:p>
            <a:r>
              <a:rPr lang="en-US" sz="2800" dirty="0" smtClean="0">
                <a:solidFill>
                  <a:schemeClr val="accent2"/>
                </a:solidFill>
              </a:rPr>
              <a:t> </a:t>
            </a:r>
            <a:r>
              <a:rPr lang="en-US" sz="2800" b="1" dirty="0" smtClean="0">
                <a:solidFill>
                  <a:schemeClr val="accent2"/>
                </a:solidFill>
              </a:rPr>
              <a:t>Overall stoichiometry of the urea cycle </a:t>
            </a:r>
          </a:p>
        </p:txBody>
      </p:sp>
      <p:pic>
        <p:nvPicPr>
          <p:cNvPr id="3" name="Picture 4"/>
          <p:cNvPicPr>
            <a:picLocks noChangeAspect="1" noChangeArrowheads="1"/>
          </p:cNvPicPr>
          <p:nvPr/>
        </p:nvPicPr>
        <p:blipFill>
          <a:blip r:embed="rId2"/>
          <a:srcRect/>
          <a:stretch>
            <a:fillRect/>
          </a:stretch>
        </p:blipFill>
        <p:spPr bwMode="auto">
          <a:xfrm>
            <a:off x="642910" y="2000240"/>
            <a:ext cx="7620000" cy="1273175"/>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0"/>
            <a:ext cx="9144000" cy="4419600"/>
          </a:xfrm>
        </p:spPr>
        <p:txBody>
          <a:bodyPr>
            <a:noAutofit/>
          </a:bodyPr>
          <a:lstStyle/>
          <a:p>
            <a:pPr algn="l" eaLnBrk="1" hangingPunct="1">
              <a:lnSpc>
                <a:spcPct val="80000"/>
              </a:lnSpc>
              <a:buFontTx/>
              <a:buNone/>
            </a:pPr>
            <a:r>
              <a:rPr lang="ar-IQ" altLang="ar-IQ" sz="3200" b="1" dirty="0" smtClean="0">
                <a:solidFill>
                  <a:schemeClr val="accent2"/>
                </a:solidFill>
              </a:rPr>
              <a:t> : </a:t>
            </a:r>
            <a:r>
              <a:rPr lang="en-US" altLang="ar-IQ" sz="3200" b="1" dirty="0" smtClean="0">
                <a:solidFill>
                  <a:schemeClr val="accent2"/>
                </a:solidFill>
              </a:rPr>
              <a:t>A. Amino acid pool</a:t>
            </a:r>
          </a:p>
          <a:p>
            <a:pPr algn="l" rtl="0" eaLnBrk="1" hangingPunct="1">
              <a:lnSpc>
                <a:spcPct val="80000"/>
              </a:lnSpc>
            </a:pPr>
            <a:r>
              <a:rPr lang="en-US" altLang="ar-IQ" sz="2800" dirty="0" smtClean="0"/>
              <a:t>Free amino acids are present throughout the body, for example, in cells, blood, and the extracellular fluids. </a:t>
            </a:r>
          </a:p>
          <a:p>
            <a:pPr algn="l" rtl="0" eaLnBrk="1" hangingPunct="1">
              <a:lnSpc>
                <a:spcPct val="80000"/>
              </a:lnSpc>
            </a:pPr>
            <a:r>
              <a:rPr lang="en-US" altLang="ar-IQ" sz="2800" dirty="0" smtClean="0"/>
              <a:t>For the purpose of this discussion, envision all these amino acids as if they belonged to a single entity, called the amino acid pool. </a:t>
            </a:r>
          </a:p>
          <a:p>
            <a:pPr algn="l" rtl="0" eaLnBrk="1" hangingPunct="1">
              <a:lnSpc>
                <a:spcPct val="80000"/>
              </a:lnSpc>
            </a:pPr>
            <a:r>
              <a:rPr lang="en-US" altLang="ar-IQ" sz="2800" dirty="0" smtClean="0"/>
              <a:t>This pool is supplied by three sources: </a:t>
            </a:r>
          </a:p>
          <a:p>
            <a:pPr algn="l" eaLnBrk="1" hangingPunct="1">
              <a:lnSpc>
                <a:spcPct val="80000"/>
              </a:lnSpc>
              <a:buFontTx/>
              <a:buNone/>
            </a:pPr>
            <a:r>
              <a:rPr lang="en-US" altLang="ar-IQ" sz="2800" dirty="0" smtClean="0"/>
              <a:t>	1) amino acids provided by the degradation of body proteins,</a:t>
            </a:r>
          </a:p>
          <a:p>
            <a:pPr algn="l" eaLnBrk="1" hangingPunct="1">
              <a:lnSpc>
                <a:spcPct val="80000"/>
              </a:lnSpc>
              <a:buFontTx/>
              <a:buNone/>
            </a:pPr>
            <a:r>
              <a:rPr lang="en-US" altLang="ar-IQ" sz="2800" dirty="0" smtClean="0"/>
              <a:t>	2) amino acids derived from dietary protein, and </a:t>
            </a:r>
          </a:p>
          <a:p>
            <a:pPr algn="l" eaLnBrk="1" hangingPunct="1">
              <a:lnSpc>
                <a:spcPct val="80000"/>
              </a:lnSpc>
              <a:buFontTx/>
              <a:buNone/>
            </a:pPr>
            <a:r>
              <a:rPr lang="en-US" altLang="ar-IQ" sz="2800" dirty="0" smtClean="0"/>
              <a:t>	3) synthesis of nonessential amino acids from simple intermediates of metabolism (Figure 19.2). </a:t>
            </a:r>
          </a:p>
        </p:txBody>
      </p:sp>
      <p:sp>
        <p:nvSpPr>
          <p:cNvPr id="8195" name="Text Box 4"/>
          <p:cNvSpPr txBox="1">
            <a:spLocks noChangeArrowheads="1"/>
          </p:cNvSpPr>
          <p:nvPr/>
        </p:nvSpPr>
        <p:spPr bwMode="auto">
          <a:xfrm>
            <a:off x="251520" y="5077633"/>
            <a:ext cx="8568952" cy="1015663"/>
          </a:xfrm>
          <a:prstGeom prst="rect">
            <a:avLst/>
          </a:prstGeom>
          <a:noFill/>
          <a:ln w="3175">
            <a:solidFill>
              <a:schemeClr val="tx1"/>
            </a:solidFill>
            <a:miter lim="800000"/>
            <a:headEnd/>
            <a:tailEnd/>
          </a:ln>
        </p:spPr>
        <p:txBody>
          <a:bodyPr wrap="square">
            <a:spAutoFit/>
          </a:bodyPr>
          <a:lstStyle/>
          <a:p>
            <a:pPr algn="l" eaLnBrk="1" hangingPunct="1">
              <a:spcBef>
                <a:spcPct val="50000"/>
              </a:spcBef>
            </a:pPr>
            <a:r>
              <a:rPr lang="en-US" altLang="ar-IQ" sz="2000" dirty="0"/>
              <a:t>In healthy, well fed individuals, the input to the amino acid pool is balanced by the output, that is, the amount of amino acids contained in the pool is constant. The amino acid pool is said to be in a steady state.</a:t>
            </a:r>
          </a:p>
        </p:txBody>
      </p:sp>
    </p:spTree>
  </p:cSld>
  <p:clrMapOvr>
    <a:masterClrMapping/>
  </p:clrMapOvr>
  <p:transition spd="slow">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398588" y="0"/>
            <a:ext cx="6526212" cy="68580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7384"/>
            <a:ext cx="9144000" cy="6555641"/>
          </a:xfrm>
          <a:prstGeom prst="rect">
            <a:avLst/>
          </a:prstGeom>
        </p:spPr>
        <p:txBody>
          <a:bodyPr wrap="square">
            <a:spAutoFit/>
          </a:bodyPr>
          <a:lstStyle/>
          <a:p>
            <a:pPr algn="just" rtl="0"/>
            <a:r>
              <a:rPr lang="en-US" sz="2800" dirty="0" smtClean="0"/>
              <a:t>Four high-energy phosphates are consumed in the synthesis of each molecule of urea: </a:t>
            </a:r>
          </a:p>
          <a:p>
            <a:pPr algn="just" rtl="0"/>
            <a:r>
              <a:rPr lang="en-US" sz="2800" dirty="0" smtClean="0"/>
              <a:t>two ATP are needed to restore two ADP to two ATP, plus two to restore AMP to ATP. </a:t>
            </a:r>
          </a:p>
          <a:p>
            <a:pPr algn="just" rtl="0"/>
            <a:r>
              <a:rPr lang="en-US" sz="2800" dirty="0" smtClean="0"/>
              <a:t>Therefore, the synthesis of urea is irreversible, with a large, negative </a:t>
            </a:r>
            <a:r>
              <a:rPr lang="el-GR" sz="2800" dirty="0" smtClean="0"/>
              <a:t>Δ</a:t>
            </a:r>
            <a:r>
              <a:rPr lang="en-US" sz="2800" dirty="0" smtClean="0"/>
              <a:t>G. </a:t>
            </a:r>
          </a:p>
          <a:p>
            <a:pPr algn="just" rtl="0"/>
            <a:r>
              <a:rPr lang="en-US" sz="2800" dirty="0" smtClean="0"/>
              <a:t>One nitrogen of the urea molecule is supplied by free NH3, and the other nitrogen by </a:t>
            </a:r>
            <a:r>
              <a:rPr lang="en-US" sz="2800" dirty="0" err="1" smtClean="0"/>
              <a:t>aspartate</a:t>
            </a:r>
            <a:r>
              <a:rPr lang="en-US" sz="2800" dirty="0" smtClean="0"/>
              <a:t>. </a:t>
            </a:r>
          </a:p>
          <a:p>
            <a:pPr algn="just" rtl="0"/>
            <a:r>
              <a:rPr lang="en-US" sz="2800" dirty="0" smtClean="0"/>
              <a:t>Glutamate is the immediate precursor of both ammonia (through oxidative </a:t>
            </a:r>
            <a:r>
              <a:rPr lang="en-US" sz="2800" dirty="0" err="1" smtClean="0"/>
              <a:t>deamination</a:t>
            </a:r>
            <a:r>
              <a:rPr lang="en-US" sz="2800" dirty="0" smtClean="0"/>
              <a:t> by glutamate </a:t>
            </a:r>
            <a:r>
              <a:rPr lang="en-US" sz="2800" dirty="0" err="1" smtClean="0"/>
              <a:t>dehydrogenase</a:t>
            </a:r>
            <a:r>
              <a:rPr lang="en-US" sz="2800" dirty="0" smtClean="0"/>
              <a:t>) and </a:t>
            </a:r>
            <a:r>
              <a:rPr lang="en-US" sz="2800" dirty="0" err="1" smtClean="0"/>
              <a:t>aspartate</a:t>
            </a:r>
            <a:r>
              <a:rPr lang="en-US" sz="2800" dirty="0" smtClean="0"/>
              <a:t> nitrogen (through </a:t>
            </a:r>
            <a:r>
              <a:rPr lang="en-US" sz="2800" dirty="0" err="1" smtClean="0"/>
              <a:t>transamination</a:t>
            </a:r>
            <a:r>
              <a:rPr lang="en-US" sz="2800" dirty="0" smtClean="0"/>
              <a:t> of </a:t>
            </a:r>
            <a:r>
              <a:rPr lang="en-US" sz="2800" dirty="0" err="1" smtClean="0"/>
              <a:t>oxaloacetate</a:t>
            </a:r>
            <a:r>
              <a:rPr lang="en-US" sz="2800" dirty="0" smtClean="0"/>
              <a:t> by AST). </a:t>
            </a:r>
          </a:p>
          <a:p>
            <a:pPr algn="just" rtl="0"/>
            <a:r>
              <a:rPr lang="en-US" sz="2800" dirty="0" smtClean="0"/>
              <a:t>In effect, both nitrogen atoms of urea arise from glutamate, which, in turn, gathers nitrogen from other amino acids .</a:t>
            </a:r>
            <a:endParaRPr lang="en-US" sz="2000" b="1" dirty="0" smtClean="0"/>
          </a:p>
        </p:txBody>
      </p:sp>
    </p:spTree>
  </p:cSld>
  <p:clrMapOvr>
    <a:masterClrMapping/>
  </p:clrMapOvr>
  <p:transition spd="slow">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953000" y="0"/>
            <a:ext cx="4191000" cy="6858000"/>
          </a:xfrm>
          <a:prstGeom prst="rect">
            <a:avLst/>
          </a:prstGeom>
          <a:noFill/>
          <a:ln w="9525">
            <a:noFill/>
            <a:miter lim="800000"/>
            <a:headEnd/>
            <a:tailEnd/>
          </a:ln>
        </p:spPr>
      </p:pic>
      <p:sp>
        <p:nvSpPr>
          <p:cNvPr id="3" name="مستطيل 2"/>
          <p:cNvSpPr/>
          <p:nvPr/>
        </p:nvSpPr>
        <p:spPr>
          <a:xfrm>
            <a:off x="0" y="2828836"/>
            <a:ext cx="4643438" cy="1938992"/>
          </a:xfrm>
          <a:prstGeom prst="rect">
            <a:avLst/>
          </a:prstGeom>
        </p:spPr>
        <p:txBody>
          <a:bodyPr wrap="square">
            <a:spAutoFit/>
          </a:bodyPr>
          <a:lstStyle/>
          <a:p>
            <a:pPr algn="l"/>
            <a:r>
              <a:rPr lang="en-US" sz="2400" b="1" dirty="0" smtClean="0">
                <a:solidFill>
                  <a:schemeClr val="accent2"/>
                </a:solidFill>
              </a:rPr>
              <a:t>Flow of nitrogen from amino acids to urea. Amino groups for urea synthesis are collected in the form of ammonia and </a:t>
            </a:r>
            <a:r>
              <a:rPr lang="en-US" sz="2400" b="1" dirty="0" err="1" smtClean="0">
                <a:solidFill>
                  <a:schemeClr val="accent2"/>
                </a:solidFill>
              </a:rPr>
              <a:t>aspartate</a:t>
            </a:r>
            <a:endParaRPr lang="ar-SA" sz="2400"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5360"/>
            <a:ext cx="9144000" cy="6278642"/>
          </a:xfrm>
          <a:prstGeom prst="rect">
            <a:avLst/>
          </a:prstGeom>
        </p:spPr>
        <p:txBody>
          <a:bodyPr wrap="square">
            <a:spAutoFit/>
          </a:bodyPr>
          <a:lstStyle/>
          <a:p>
            <a:pPr algn="just" rtl="0">
              <a:lnSpc>
                <a:spcPct val="150000"/>
              </a:lnSpc>
            </a:pPr>
            <a:r>
              <a:rPr lang="en-US" sz="2800" b="1" dirty="0" smtClean="0">
                <a:solidFill>
                  <a:schemeClr val="accent2"/>
                </a:solidFill>
              </a:rPr>
              <a:t>Regulation of the urea cycle</a:t>
            </a:r>
          </a:p>
          <a:p>
            <a:pPr algn="just" rtl="0">
              <a:lnSpc>
                <a:spcPct val="150000"/>
              </a:lnSpc>
            </a:pPr>
            <a:r>
              <a:rPr lang="en-US" sz="2400" dirty="0" smtClean="0"/>
              <a:t>N-</a:t>
            </a:r>
            <a:r>
              <a:rPr lang="en-US" sz="2400" dirty="0" err="1" smtClean="0"/>
              <a:t>Acetylglutamate</a:t>
            </a:r>
            <a:r>
              <a:rPr lang="en-US" sz="2400" dirty="0" smtClean="0"/>
              <a:t> is an essential activator for </a:t>
            </a:r>
            <a:r>
              <a:rPr lang="en-US" sz="2400" dirty="0" err="1" smtClean="0"/>
              <a:t>carbamoyl</a:t>
            </a:r>
            <a:r>
              <a:rPr lang="en-US" sz="2400" dirty="0" smtClean="0"/>
              <a:t> phosphate </a:t>
            </a:r>
            <a:r>
              <a:rPr lang="en-US" sz="2400" dirty="0" err="1" smtClean="0"/>
              <a:t>synthetase</a:t>
            </a:r>
            <a:r>
              <a:rPr lang="en-US" sz="2400" dirty="0" smtClean="0"/>
              <a:t> I—the rate-limiting step in the urea cycle</a:t>
            </a:r>
          </a:p>
          <a:p>
            <a:pPr algn="just" rtl="0">
              <a:lnSpc>
                <a:spcPct val="150000"/>
              </a:lnSpc>
            </a:pPr>
            <a:r>
              <a:rPr lang="en-US" sz="2400" dirty="0" smtClean="0"/>
              <a:t>N-</a:t>
            </a:r>
            <a:r>
              <a:rPr lang="en-US" sz="2400" dirty="0" err="1" smtClean="0"/>
              <a:t>Acetylglutamate</a:t>
            </a:r>
            <a:r>
              <a:rPr lang="en-US" sz="2400" dirty="0" smtClean="0"/>
              <a:t> is synthesized from acetyl coenzyme A and glutamate by N-</a:t>
            </a:r>
            <a:r>
              <a:rPr lang="en-US" sz="2400" dirty="0" err="1" smtClean="0"/>
              <a:t>acetylglutamate</a:t>
            </a:r>
            <a:r>
              <a:rPr lang="en-US" sz="2400" dirty="0" smtClean="0"/>
              <a:t> </a:t>
            </a:r>
            <a:r>
              <a:rPr lang="en-US" sz="2400" dirty="0" err="1" smtClean="0"/>
              <a:t>synthase</a:t>
            </a:r>
            <a:r>
              <a:rPr lang="en-US" sz="2400" dirty="0" smtClean="0"/>
              <a:t> ,in a reaction for which </a:t>
            </a:r>
            <a:r>
              <a:rPr lang="en-US" sz="2400" dirty="0" err="1" smtClean="0"/>
              <a:t>arginine</a:t>
            </a:r>
            <a:r>
              <a:rPr lang="en-US" sz="2400" dirty="0" smtClean="0"/>
              <a:t> is an activator.</a:t>
            </a:r>
          </a:p>
          <a:p>
            <a:pPr algn="just" rtl="0">
              <a:lnSpc>
                <a:spcPct val="150000"/>
              </a:lnSpc>
            </a:pPr>
            <a:r>
              <a:rPr lang="en-US" sz="2400" dirty="0" smtClean="0"/>
              <a:t>Therefore, the intrahepatic concentration of N-</a:t>
            </a:r>
            <a:r>
              <a:rPr lang="en-US" sz="2400" dirty="0" err="1" smtClean="0"/>
              <a:t>acetylglutamate</a:t>
            </a:r>
            <a:r>
              <a:rPr lang="en-US" sz="2400" dirty="0" smtClean="0"/>
              <a:t> increases after ingestion of a protein-rich meal, which provides both the substrate (glutamate) and the regulator of N-</a:t>
            </a:r>
            <a:r>
              <a:rPr lang="en-US" sz="2400" dirty="0" err="1" smtClean="0"/>
              <a:t>acetylglutamate</a:t>
            </a:r>
            <a:r>
              <a:rPr lang="en-US" sz="2400" dirty="0" smtClean="0"/>
              <a:t> </a:t>
            </a:r>
            <a:r>
              <a:rPr lang="en-US" sz="2400" dirty="0" smtClean="0"/>
              <a:t>synthesis. This </a:t>
            </a:r>
            <a:r>
              <a:rPr lang="en-US" sz="2400" dirty="0" smtClean="0"/>
              <a:t>leads to an increased rate of urea synthesis.</a:t>
            </a:r>
          </a:p>
        </p:txBody>
      </p:sp>
    </p:spTree>
  </p:cSld>
  <p:clrMapOvr>
    <a:masterClrMapping/>
  </p:clrMapOvr>
  <p:transition spd="slow">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44624"/>
            <a:ext cx="9144000" cy="5324535"/>
          </a:xfrm>
          <a:prstGeom prst="rect">
            <a:avLst/>
          </a:prstGeom>
        </p:spPr>
        <p:txBody>
          <a:bodyPr wrap="square">
            <a:spAutoFit/>
          </a:bodyPr>
          <a:lstStyle/>
          <a:p>
            <a:pPr algn="just" rtl="0"/>
            <a:r>
              <a:rPr lang="en-US" sz="3200" dirty="0" smtClean="0">
                <a:solidFill>
                  <a:schemeClr val="accent2"/>
                </a:solidFill>
              </a:rPr>
              <a:t>Metabolism of Ammonia</a:t>
            </a:r>
          </a:p>
          <a:p>
            <a:pPr algn="just" rtl="0"/>
            <a:r>
              <a:rPr lang="en-US" sz="2800" dirty="0" smtClean="0"/>
              <a:t>Ammonia </a:t>
            </a:r>
            <a:r>
              <a:rPr lang="en-US" sz="2800" dirty="0" smtClean="0"/>
              <a:t>is produced by all tissues during the metabolism of a variety of compounds, and it is disposed of primarily by formation of urea in the liver. </a:t>
            </a:r>
          </a:p>
          <a:p>
            <a:pPr algn="just" rtl="0"/>
            <a:r>
              <a:rPr lang="en-US" sz="2800" dirty="0" smtClean="0"/>
              <a:t>However, the level of ammonia in the blood must be kept very low, because even slightly elevated concentrations (</a:t>
            </a:r>
            <a:r>
              <a:rPr lang="en-US" sz="2800" dirty="0" err="1" smtClean="0"/>
              <a:t>hyperammonemia</a:t>
            </a:r>
            <a:r>
              <a:rPr lang="en-US" sz="2800" dirty="0" smtClean="0"/>
              <a:t>) are toxic to the central nervous system (CNS). </a:t>
            </a:r>
          </a:p>
          <a:p>
            <a:pPr algn="just" rtl="0"/>
            <a:r>
              <a:rPr lang="en-US" sz="2800" dirty="0" smtClean="0"/>
              <a:t>There must, therefore, be a metabolic mechanism by which nitrogen is moved from peripheral tissues to the liver for ultimate disposal as urea, while at the same time low levels of circulating ammonia must be maintained.</a:t>
            </a:r>
            <a:endParaRPr lang="ar-SA" sz="2800" dirty="0"/>
          </a:p>
        </p:txBody>
      </p:sp>
    </p:spTree>
  </p:cSld>
  <p:clrMapOvr>
    <a:masterClrMapping/>
  </p:clrMapOvr>
  <p:transition spd="slow">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45078"/>
            <a:ext cx="9144000" cy="4912114"/>
          </a:xfrm>
          <a:prstGeom prst="rect">
            <a:avLst/>
          </a:prstGeom>
        </p:spPr>
        <p:txBody>
          <a:bodyPr wrap="square">
            <a:spAutoFit/>
          </a:bodyPr>
          <a:lstStyle/>
          <a:p>
            <a:pPr marL="381000" indent="-381000" algn="l">
              <a:lnSpc>
                <a:spcPct val="90000"/>
              </a:lnSpc>
              <a:defRPr/>
            </a:pPr>
            <a:r>
              <a:rPr lang="ar-IQ" sz="2800" b="1" dirty="0" smtClean="0">
                <a:solidFill>
                  <a:schemeClr val="accent2"/>
                </a:solidFill>
                <a:effectLst>
                  <a:outerShdw blurRad="38100" dist="38100" dir="2700000" algn="tl">
                    <a:srgbClr val="000000">
                      <a:alpha val="43137"/>
                    </a:srgbClr>
                  </a:outerShdw>
                </a:effectLst>
              </a:rPr>
              <a:t>     </a:t>
            </a:r>
            <a:r>
              <a:rPr lang="en-US" sz="2800" b="1" dirty="0" smtClean="0">
                <a:solidFill>
                  <a:schemeClr val="accent2"/>
                </a:solidFill>
                <a:effectLst>
                  <a:outerShdw blurRad="38100" dist="38100" dir="2700000" algn="tl">
                    <a:srgbClr val="000000">
                      <a:alpha val="43137"/>
                    </a:srgbClr>
                  </a:outerShdw>
                </a:effectLst>
              </a:rPr>
              <a:t>Sources of ammonia</a:t>
            </a:r>
          </a:p>
          <a:p>
            <a:pPr marL="381000" indent="-381000" algn="l">
              <a:defRPr/>
            </a:pPr>
            <a:r>
              <a:rPr lang="en-US" sz="2400" dirty="0" smtClean="0"/>
              <a:t>Amino </a:t>
            </a:r>
            <a:r>
              <a:rPr lang="en-US" sz="2400" dirty="0" smtClean="0"/>
              <a:t>acids are quantitatively the most important source of ammonia, because most Western diets are high in protein and provide excess amino acids, which are </a:t>
            </a:r>
            <a:r>
              <a:rPr lang="en-US" sz="2400" dirty="0" err="1" smtClean="0"/>
              <a:t>deaminated</a:t>
            </a:r>
            <a:r>
              <a:rPr lang="en-US" sz="2400" dirty="0" smtClean="0"/>
              <a:t> to produce ammonia. However, substantial amounts of ammonia can be obtained from other sources.</a:t>
            </a:r>
          </a:p>
          <a:p>
            <a:pPr marL="381000" indent="-381000" algn="l">
              <a:defRPr/>
            </a:pPr>
            <a:r>
              <a:rPr lang="en-US" sz="2400" b="1" dirty="0" smtClean="0">
                <a:solidFill>
                  <a:srgbClr val="92D050"/>
                </a:solidFill>
              </a:rPr>
              <a:t>1.From amino acids: </a:t>
            </a:r>
            <a:r>
              <a:rPr lang="en-US" sz="2400" dirty="0" smtClean="0"/>
              <a:t>Many tissues, but particularly the liver, form ammonia from amino acids by </a:t>
            </a:r>
            <a:r>
              <a:rPr lang="en-US" sz="2400" dirty="0" err="1" smtClean="0"/>
              <a:t>transdeamination</a:t>
            </a:r>
            <a:r>
              <a:rPr lang="en-US" sz="2400" dirty="0" smtClean="0"/>
              <a:t>—the linking of </a:t>
            </a:r>
            <a:r>
              <a:rPr lang="en-US" sz="2400" dirty="0" err="1" smtClean="0"/>
              <a:t>aminotransferase</a:t>
            </a:r>
            <a:r>
              <a:rPr lang="en-US" sz="2400" dirty="0" smtClean="0"/>
              <a:t> and glutamate </a:t>
            </a:r>
            <a:r>
              <a:rPr lang="en-US" sz="2400" dirty="0" err="1" smtClean="0"/>
              <a:t>dehydrogenase</a:t>
            </a:r>
            <a:r>
              <a:rPr lang="en-US" sz="2400" dirty="0" smtClean="0"/>
              <a:t> reactions previously described.</a:t>
            </a:r>
          </a:p>
          <a:p>
            <a:pPr marL="381000" indent="-381000" algn="l">
              <a:defRPr/>
            </a:pPr>
            <a:r>
              <a:rPr lang="ar-IQ" sz="2400" b="1" dirty="0" smtClean="0">
                <a:solidFill>
                  <a:srgbClr val="92D050"/>
                </a:solidFill>
                <a:effectLst>
                  <a:outerShdw blurRad="38100" dist="38100" dir="2700000" algn="tl">
                    <a:srgbClr val="000000">
                      <a:alpha val="43137"/>
                    </a:srgbClr>
                  </a:outerShdw>
                </a:effectLst>
              </a:rPr>
              <a:t>   </a:t>
            </a:r>
            <a:r>
              <a:rPr lang="en-US" sz="2400" b="1" dirty="0" smtClean="0">
                <a:solidFill>
                  <a:srgbClr val="92D050"/>
                </a:solidFill>
                <a:effectLst>
                  <a:outerShdw blurRad="38100" dist="38100" dir="2700000" algn="tl">
                    <a:srgbClr val="000000">
                      <a:alpha val="43137"/>
                    </a:srgbClr>
                  </a:outerShdw>
                </a:effectLst>
              </a:rPr>
              <a:t>2.From glutamine: </a:t>
            </a:r>
            <a:r>
              <a:rPr lang="en-US" sz="2400" dirty="0" smtClean="0"/>
              <a:t>The kidneys form ammonia from glutamine by the actions of renal </a:t>
            </a:r>
            <a:r>
              <a:rPr lang="en-US" sz="2400" dirty="0" err="1" smtClean="0"/>
              <a:t>glutaminase</a:t>
            </a:r>
            <a:r>
              <a:rPr lang="en-US" sz="2400" dirty="0" smtClean="0"/>
              <a:t> (and glutamate </a:t>
            </a:r>
            <a:r>
              <a:rPr lang="en-US" sz="2400" dirty="0" err="1" smtClean="0"/>
              <a:t>dehydrogenase</a:t>
            </a:r>
            <a:r>
              <a:rPr lang="en-US" sz="2400" dirty="0" smtClean="0"/>
              <a:t>.</a:t>
            </a:r>
            <a:r>
              <a:rPr lang="en-US" dirty="0" smtClean="0"/>
              <a:t> </a:t>
            </a:r>
          </a:p>
        </p:txBody>
      </p:sp>
    </p:spTree>
  </p:cSld>
  <p:clrMapOvr>
    <a:masterClrMapping/>
  </p:clrMapOvr>
  <p:transition spd="slow">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642918"/>
            <a:ext cx="9144000" cy="4708981"/>
          </a:xfrm>
          <a:prstGeom prst="rect">
            <a:avLst/>
          </a:prstGeom>
        </p:spPr>
        <p:txBody>
          <a:bodyPr wrap="square">
            <a:spAutoFit/>
          </a:bodyPr>
          <a:lstStyle/>
          <a:p>
            <a:pPr marL="609600" indent="-609600" algn="just" rtl="0"/>
            <a:r>
              <a:rPr lang="en-US" sz="2800" dirty="0" smtClean="0"/>
              <a:t>Most of this ammonia is excreted into the urine as NH4+, which provides an important mechanism for maintaining the body's acid-base balance. </a:t>
            </a:r>
          </a:p>
          <a:p>
            <a:pPr marL="609600" indent="-609600" algn="just" rtl="0"/>
            <a:r>
              <a:rPr lang="en-US" sz="2800" dirty="0" smtClean="0"/>
              <a:t>Ammonia is also obtained from the hydrolysis of glutamine by intestinal </a:t>
            </a:r>
            <a:r>
              <a:rPr lang="en-US" sz="2800" dirty="0" err="1" smtClean="0"/>
              <a:t>glutaminase</a:t>
            </a:r>
            <a:r>
              <a:rPr lang="en-US" sz="2800" dirty="0" smtClean="0"/>
              <a:t>. The intestinal mucosal cells obtain glutamine either from the blood or from digestion of dietary protein. </a:t>
            </a:r>
          </a:p>
          <a:p>
            <a:pPr marL="609600" indent="-609600" algn="just" rtl="0"/>
            <a:r>
              <a:rPr lang="en-US" sz="2800" dirty="0" smtClean="0"/>
              <a:t>[Note: Intestinal glutamine metabolism produces </a:t>
            </a:r>
            <a:r>
              <a:rPr lang="en-US" sz="2800" dirty="0" err="1" smtClean="0"/>
              <a:t>citrulline</a:t>
            </a:r>
            <a:r>
              <a:rPr lang="en-US" sz="2800" dirty="0" smtClean="0"/>
              <a:t>, which travels to the kidney and is used to synthesize </a:t>
            </a:r>
            <a:r>
              <a:rPr lang="en-US" sz="2800" dirty="0" err="1" smtClean="0"/>
              <a:t>arginine</a:t>
            </a:r>
            <a:r>
              <a:rPr lang="en-US" sz="2800" dirty="0" smtClean="0"/>
              <a:t>.]</a:t>
            </a:r>
          </a:p>
          <a:p>
            <a:pPr marL="609600" indent="-609600" algn="just" rtl="0"/>
            <a:r>
              <a:rPr lang="en-US" sz="2000" dirty="0" smtClean="0"/>
              <a:t> </a:t>
            </a:r>
          </a:p>
        </p:txBody>
      </p:sp>
    </p:spTree>
  </p:cSld>
  <p:clrMapOvr>
    <a:masterClrMapping/>
  </p:clrMapOvr>
  <p:transition spd="slow">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0"/>
            <a:ext cx="9144000" cy="6673045"/>
          </a:xfrm>
          <a:prstGeom prst="rect">
            <a:avLst/>
          </a:prstGeom>
        </p:spPr>
        <p:txBody>
          <a:bodyPr wrap="square">
            <a:spAutoFit/>
          </a:bodyPr>
          <a:lstStyle/>
          <a:p>
            <a:pPr marL="609600" indent="-609600" algn="l">
              <a:lnSpc>
                <a:spcPct val="150000"/>
              </a:lnSpc>
              <a:defRPr/>
            </a:pPr>
            <a:r>
              <a:rPr lang="en-US" b="1" dirty="0" smtClean="0">
                <a:solidFill>
                  <a:srgbClr val="92D050"/>
                </a:solidFill>
                <a:effectLst>
                  <a:outerShdw blurRad="38100" dist="38100" dir="2700000" algn="tl">
                    <a:srgbClr val="000000">
                      <a:alpha val="43137"/>
                    </a:srgbClr>
                  </a:outerShdw>
                </a:effectLst>
              </a:rPr>
              <a:t>	3. </a:t>
            </a:r>
            <a:r>
              <a:rPr lang="en-US" sz="2400" b="1" dirty="0" smtClean="0">
                <a:solidFill>
                  <a:srgbClr val="92D050"/>
                </a:solidFill>
                <a:effectLst>
                  <a:outerShdw blurRad="38100" dist="38100" dir="2700000" algn="tl">
                    <a:srgbClr val="000000">
                      <a:alpha val="43137"/>
                    </a:srgbClr>
                  </a:outerShdw>
                </a:effectLst>
              </a:rPr>
              <a:t>From bacterial action in the intestine: </a:t>
            </a:r>
            <a:r>
              <a:rPr lang="en-US" sz="2400" dirty="0" smtClean="0"/>
              <a:t>Ammonia is formed from urea by the action of bacterial </a:t>
            </a:r>
            <a:r>
              <a:rPr lang="en-US" sz="2400" dirty="0" err="1" smtClean="0"/>
              <a:t>urease</a:t>
            </a:r>
            <a:r>
              <a:rPr lang="en-US" sz="2400" dirty="0" smtClean="0"/>
              <a:t> in the lumen of the intestine. This ammonia is absorbed from the intestine by way of the portal vein and is almost quantitatively removed by the liver via conversion to urea.</a:t>
            </a:r>
          </a:p>
          <a:p>
            <a:pPr marL="609600" indent="-609600" algn="l">
              <a:lnSpc>
                <a:spcPct val="150000"/>
              </a:lnSpc>
              <a:defRPr/>
            </a:pPr>
            <a:r>
              <a:rPr lang="en-US" sz="2400" b="1" dirty="0" smtClean="0">
                <a:solidFill>
                  <a:srgbClr val="92D050"/>
                </a:solidFill>
                <a:effectLst>
                  <a:outerShdw blurRad="38100" dist="38100" dir="2700000" algn="tl">
                    <a:srgbClr val="000000">
                      <a:alpha val="43137"/>
                    </a:srgbClr>
                  </a:outerShdw>
                </a:effectLst>
              </a:rPr>
              <a:t>	4. From amines: </a:t>
            </a:r>
            <a:r>
              <a:rPr lang="en-US" sz="2400" dirty="0" smtClean="0"/>
              <a:t>Amines obtained from the diet, and monoamines that serve as hormones or neurotransmitters, give rise to ammonia by the action of amine </a:t>
            </a:r>
            <a:r>
              <a:rPr lang="en-US" sz="2400" dirty="0" err="1" smtClean="0"/>
              <a:t>oxidase</a:t>
            </a:r>
            <a:r>
              <a:rPr lang="en-US" sz="2400" dirty="0" smtClean="0"/>
              <a:t> for the degradation of </a:t>
            </a:r>
            <a:r>
              <a:rPr lang="en-US" sz="2400" dirty="0" err="1" smtClean="0"/>
              <a:t>catecholamines</a:t>
            </a:r>
            <a:r>
              <a:rPr lang="en-US" sz="2400" dirty="0" smtClean="0"/>
              <a:t>).</a:t>
            </a:r>
          </a:p>
          <a:p>
            <a:pPr marL="609600" indent="-609600" algn="l">
              <a:lnSpc>
                <a:spcPct val="150000"/>
              </a:lnSpc>
              <a:defRPr/>
            </a:pPr>
            <a:r>
              <a:rPr lang="en-US" sz="2400" b="1" dirty="0" smtClean="0">
                <a:solidFill>
                  <a:srgbClr val="92D050"/>
                </a:solidFill>
                <a:effectLst>
                  <a:outerShdw blurRad="38100" dist="38100" dir="2700000" algn="tl">
                    <a:srgbClr val="000000">
                      <a:alpha val="43137"/>
                    </a:srgbClr>
                  </a:outerShdw>
                </a:effectLst>
              </a:rPr>
              <a:t>	5. From </a:t>
            </a:r>
            <a:r>
              <a:rPr lang="en-US" sz="2400" b="1" dirty="0" err="1" smtClean="0">
                <a:solidFill>
                  <a:srgbClr val="92D050"/>
                </a:solidFill>
                <a:effectLst>
                  <a:outerShdw blurRad="38100" dist="38100" dir="2700000" algn="tl">
                    <a:srgbClr val="000000">
                      <a:alpha val="43137"/>
                    </a:srgbClr>
                  </a:outerShdw>
                </a:effectLst>
              </a:rPr>
              <a:t>purines</a:t>
            </a:r>
            <a:r>
              <a:rPr lang="en-US" sz="2400" b="1" dirty="0" smtClean="0">
                <a:solidFill>
                  <a:srgbClr val="92D050"/>
                </a:solidFill>
                <a:effectLst>
                  <a:outerShdw blurRad="38100" dist="38100" dir="2700000" algn="tl">
                    <a:srgbClr val="000000">
                      <a:alpha val="43137"/>
                    </a:srgbClr>
                  </a:outerShdw>
                </a:effectLst>
              </a:rPr>
              <a:t> and </a:t>
            </a:r>
            <a:r>
              <a:rPr lang="en-US" sz="2400" b="1" dirty="0" err="1" smtClean="0">
                <a:solidFill>
                  <a:srgbClr val="92D050"/>
                </a:solidFill>
                <a:effectLst>
                  <a:outerShdw blurRad="38100" dist="38100" dir="2700000" algn="tl">
                    <a:srgbClr val="000000">
                      <a:alpha val="43137"/>
                    </a:srgbClr>
                  </a:outerShdw>
                </a:effectLst>
              </a:rPr>
              <a:t>pyrimidines</a:t>
            </a:r>
            <a:r>
              <a:rPr lang="en-US" sz="2400" b="1" dirty="0" smtClean="0">
                <a:solidFill>
                  <a:srgbClr val="92D050"/>
                </a:solidFill>
                <a:effectLst>
                  <a:outerShdw blurRad="38100" dist="38100" dir="2700000" algn="tl">
                    <a:srgbClr val="000000">
                      <a:alpha val="43137"/>
                    </a:srgbClr>
                  </a:outerShdw>
                </a:effectLst>
              </a:rPr>
              <a:t>: </a:t>
            </a:r>
            <a:r>
              <a:rPr lang="en-US" sz="2400" dirty="0" smtClean="0"/>
              <a:t>In the catabolism of </a:t>
            </a:r>
            <a:r>
              <a:rPr lang="en-US" sz="2400" dirty="0" err="1" smtClean="0"/>
              <a:t>purines</a:t>
            </a:r>
            <a:r>
              <a:rPr lang="en-US" sz="2400" dirty="0" smtClean="0"/>
              <a:t> and </a:t>
            </a:r>
            <a:r>
              <a:rPr lang="en-US" sz="2400" dirty="0" err="1" smtClean="0"/>
              <a:t>pyrimidines</a:t>
            </a:r>
            <a:r>
              <a:rPr lang="en-US" sz="2400" dirty="0" smtClean="0"/>
              <a:t>, amino groups attached to the rings are released as ammonia.</a:t>
            </a:r>
          </a:p>
        </p:txBody>
      </p:sp>
    </p:spTree>
  </p:cSld>
  <p:clrMapOvr>
    <a:masterClrMapping/>
  </p:clrMapOvr>
  <p:transition spd="slow">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185346"/>
            <a:ext cx="9144000" cy="7216656"/>
          </a:xfrm>
          <a:prstGeom prst="rect">
            <a:avLst/>
          </a:prstGeom>
        </p:spPr>
        <p:txBody>
          <a:bodyPr wrap="square">
            <a:spAutoFit/>
          </a:bodyPr>
          <a:lstStyle/>
          <a:p>
            <a:pPr algn="l">
              <a:lnSpc>
                <a:spcPct val="150000"/>
              </a:lnSpc>
              <a:defRPr/>
            </a:pPr>
            <a:r>
              <a:rPr lang="en-US" sz="3200" b="1" dirty="0" smtClean="0">
                <a:solidFill>
                  <a:schemeClr val="accent2"/>
                </a:solidFill>
                <a:effectLst>
                  <a:outerShdw blurRad="38100" dist="38100" dir="2700000" algn="tl">
                    <a:srgbClr val="000000">
                      <a:alpha val="43137"/>
                    </a:srgbClr>
                  </a:outerShdw>
                </a:effectLst>
              </a:rPr>
              <a:t>Transport of ammonia in the circulation</a:t>
            </a:r>
          </a:p>
          <a:p>
            <a:pPr algn="l">
              <a:lnSpc>
                <a:spcPct val="150000"/>
              </a:lnSpc>
              <a:defRPr/>
            </a:pPr>
            <a:r>
              <a:rPr lang="en-US" sz="2800" dirty="0" smtClean="0"/>
              <a:t>Although ammonia is constantly produced in the tissues, it is present at very low levels in </a:t>
            </a:r>
            <a:r>
              <a:rPr lang="en-US" sz="2800" dirty="0" smtClean="0"/>
              <a:t>blood. This </a:t>
            </a:r>
            <a:r>
              <a:rPr lang="en-US" sz="2800" dirty="0" smtClean="0"/>
              <a:t>is due both to the rapid removal of blood ammonia by the liver, and the fact that many tissues, particularly muscle, release amino acid nitrogen in the form of glutamine or alanine, rather than as free ammonia .</a:t>
            </a:r>
          </a:p>
          <a:p>
            <a:pPr algn="just" rtl="0">
              <a:lnSpc>
                <a:spcPct val="150000"/>
              </a:lnSpc>
              <a:buFontTx/>
              <a:buAutoNum type="arabicPeriod"/>
              <a:defRPr/>
            </a:pPr>
            <a:r>
              <a:rPr lang="en-US" sz="2800" b="1" dirty="0" smtClean="0">
                <a:solidFill>
                  <a:schemeClr val="accent2"/>
                </a:solidFill>
                <a:effectLst>
                  <a:outerShdw blurRad="38100" dist="38100" dir="2700000" algn="tl">
                    <a:srgbClr val="000000">
                      <a:alpha val="43137"/>
                    </a:srgbClr>
                  </a:outerShdw>
                </a:effectLst>
              </a:rPr>
              <a:t>1.Urea:</a:t>
            </a:r>
            <a:r>
              <a:rPr lang="en-US" sz="2800" b="1" dirty="0" smtClean="0">
                <a:solidFill>
                  <a:srgbClr val="FFFF00"/>
                </a:solidFill>
                <a:effectLst>
                  <a:outerShdw blurRad="38100" dist="38100" dir="2700000" algn="tl">
                    <a:srgbClr val="000000">
                      <a:alpha val="43137"/>
                    </a:srgbClr>
                  </a:outerShdw>
                </a:effectLst>
              </a:rPr>
              <a:t> </a:t>
            </a:r>
            <a:r>
              <a:rPr lang="en-US" sz="2800" dirty="0" smtClean="0"/>
              <a:t>Formation of urea in the liver is quantitatively the most important disposal route for ammonia. </a:t>
            </a:r>
          </a:p>
          <a:p>
            <a:pPr algn="l">
              <a:lnSpc>
                <a:spcPct val="150000"/>
              </a:lnSpc>
              <a:defRPr/>
            </a:pPr>
            <a:r>
              <a:rPr lang="en-US" sz="2800" dirty="0" smtClean="0"/>
              <a:t>Urea travels in the blood from the liver to the kidneys, where it passes into the </a:t>
            </a:r>
            <a:r>
              <a:rPr lang="en-US" sz="2800" dirty="0" err="1" smtClean="0"/>
              <a:t>glomerular</a:t>
            </a:r>
            <a:r>
              <a:rPr lang="en-US" sz="2800" dirty="0" smtClean="0"/>
              <a:t> filtrate.</a:t>
            </a:r>
            <a:endParaRPr lang="ar-SA" sz="2800" dirty="0"/>
          </a:p>
        </p:txBody>
      </p:sp>
    </p:spTree>
  </p:cSld>
  <p:clrMapOvr>
    <a:masterClrMapping/>
  </p:clrMapOvr>
  <p:transition spd="slow">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60648"/>
            <a:ext cx="9144000" cy="5521512"/>
          </a:xfrm>
          <a:prstGeom prst="rect">
            <a:avLst/>
          </a:prstGeom>
        </p:spPr>
        <p:txBody>
          <a:bodyPr wrap="square">
            <a:spAutoFit/>
          </a:bodyPr>
          <a:lstStyle/>
          <a:p>
            <a:pPr algn="just" rtl="0">
              <a:lnSpc>
                <a:spcPct val="90000"/>
              </a:lnSpc>
              <a:defRPr/>
            </a:pPr>
            <a:r>
              <a:rPr lang="en-US" sz="2800" b="1" dirty="0" smtClean="0">
                <a:solidFill>
                  <a:schemeClr val="accent2"/>
                </a:solidFill>
                <a:effectLst>
                  <a:outerShdw blurRad="38100" dist="38100" dir="2700000" algn="tl">
                    <a:srgbClr val="000000">
                      <a:alpha val="43137"/>
                    </a:srgbClr>
                  </a:outerShdw>
                </a:effectLst>
              </a:rPr>
              <a:t>2. Glutamine: </a:t>
            </a:r>
            <a:r>
              <a:rPr lang="en-US" sz="2800" dirty="0" smtClean="0"/>
              <a:t>This amide of </a:t>
            </a:r>
            <a:r>
              <a:rPr lang="en-US" sz="2800" dirty="0" err="1" smtClean="0"/>
              <a:t>glutamic</a:t>
            </a:r>
            <a:r>
              <a:rPr lang="en-US" sz="2800" dirty="0" smtClean="0"/>
              <a:t> acid provides a nontoxic storage and transport form of ammonia .</a:t>
            </a:r>
          </a:p>
          <a:p>
            <a:pPr algn="just" rtl="0">
              <a:lnSpc>
                <a:spcPct val="90000"/>
              </a:lnSpc>
              <a:defRPr/>
            </a:pPr>
            <a:r>
              <a:rPr lang="en-US" sz="2800" dirty="0" smtClean="0"/>
              <a:t>The ATP-requiring formation of glutamine from glutamate and ammonia by glutamine </a:t>
            </a:r>
            <a:r>
              <a:rPr lang="en-US" sz="2800" dirty="0" err="1" smtClean="0"/>
              <a:t>synthetase</a:t>
            </a:r>
            <a:r>
              <a:rPr lang="en-US" sz="2800" dirty="0" smtClean="0"/>
              <a:t> occurs primarily in the muscle and liver, but is also important in the nervous system, where it is the major mechanism for the removal of ammonia in the brain. </a:t>
            </a:r>
          </a:p>
          <a:p>
            <a:pPr algn="just" rtl="0">
              <a:lnSpc>
                <a:spcPct val="90000"/>
              </a:lnSpc>
              <a:defRPr/>
            </a:pPr>
            <a:endParaRPr lang="en-US" sz="2800" dirty="0" smtClean="0"/>
          </a:p>
          <a:p>
            <a:pPr algn="just" rtl="0">
              <a:lnSpc>
                <a:spcPct val="90000"/>
              </a:lnSpc>
              <a:defRPr/>
            </a:pPr>
            <a:r>
              <a:rPr lang="en-US" sz="2800" dirty="0" smtClean="0"/>
              <a:t>Glutamine is found in plasma at concentrations higher than other amino acids—a finding consistent with its transport function. </a:t>
            </a:r>
          </a:p>
          <a:p>
            <a:pPr algn="just" rtl="0">
              <a:lnSpc>
                <a:spcPct val="90000"/>
              </a:lnSpc>
              <a:defRPr/>
            </a:pPr>
            <a:endParaRPr lang="en-US" sz="2800" dirty="0" smtClean="0"/>
          </a:p>
          <a:p>
            <a:pPr algn="just" rtl="0">
              <a:lnSpc>
                <a:spcPct val="90000"/>
              </a:lnSpc>
              <a:defRPr/>
            </a:pPr>
            <a:r>
              <a:rPr lang="en-US" sz="2800" dirty="0" smtClean="0"/>
              <a:t>Circulating glutamine is removed by the liver and the kidneys and </a:t>
            </a:r>
            <a:r>
              <a:rPr lang="en-US" sz="2800" dirty="0" err="1" smtClean="0"/>
              <a:t>deaminated</a:t>
            </a:r>
            <a:r>
              <a:rPr lang="en-US" sz="2800" dirty="0" smtClean="0"/>
              <a:t> by </a:t>
            </a:r>
            <a:r>
              <a:rPr lang="en-US" sz="2800" dirty="0" err="1" smtClean="0"/>
              <a:t>glutaminase</a:t>
            </a:r>
            <a:r>
              <a:rPr lang="en-US" sz="2800" dirty="0" smtClean="0"/>
              <a:t>. </a:t>
            </a:r>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23528" y="116632"/>
            <a:ext cx="8712968" cy="4800600"/>
          </a:xfrm>
        </p:spPr>
        <p:txBody>
          <a:bodyPr>
            <a:noAutofit/>
          </a:bodyPr>
          <a:lstStyle/>
          <a:p>
            <a:pPr algn="l" rtl="0" eaLnBrk="1" hangingPunct="1"/>
            <a:r>
              <a:rPr lang="en-US" altLang="ar-IQ" sz="2800" dirty="0" smtClean="0"/>
              <a:t>Conversely, the amino pool is depleted by three routes: </a:t>
            </a:r>
          </a:p>
          <a:p>
            <a:pPr algn="l" eaLnBrk="1" hangingPunct="1">
              <a:buFontTx/>
              <a:buNone/>
            </a:pPr>
            <a:r>
              <a:rPr lang="en-US" altLang="ar-IQ" sz="2800" dirty="0" smtClean="0"/>
              <a:t>	1) synthesis of body protein, </a:t>
            </a:r>
          </a:p>
          <a:p>
            <a:pPr algn="l" eaLnBrk="1" hangingPunct="1">
              <a:buFontTx/>
              <a:buNone/>
            </a:pPr>
            <a:r>
              <a:rPr lang="en-US" altLang="ar-IQ" sz="2800" dirty="0" smtClean="0"/>
              <a:t>	2) amino acids consumed as precursors of essential nitrogen-containing small molecules, and </a:t>
            </a:r>
          </a:p>
          <a:p>
            <a:pPr algn="l" eaLnBrk="1" hangingPunct="1">
              <a:buFontTx/>
              <a:buNone/>
            </a:pPr>
            <a:r>
              <a:rPr lang="en-US" altLang="ar-IQ" sz="2800" dirty="0" smtClean="0"/>
              <a:t>	3) conversion of amino acids to glucose, glycogen, fatty acids or CO2 </a:t>
            </a:r>
            <a:r>
              <a:rPr lang="en-US" altLang="ar-IQ" sz="2800" dirty="0" smtClean="0"/>
              <a:t>.</a:t>
            </a:r>
            <a:endParaRPr lang="en-US" altLang="ar-IQ" sz="2800" dirty="0" smtClean="0"/>
          </a:p>
          <a:p>
            <a:pPr algn="l" rtl="0" eaLnBrk="1" hangingPunct="1"/>
            <a:endParaRPr lang="en-US" altLang="ar-IQ" sz="2800" dirty="0" smtClean="0"/>
          </a:p>
          <a:p>
            <a:pPr algn="l" rtl="0" eaLnBrk="1" hangingPunct="1"/>
            <a:r>
              <a:rPr lang="en-US" altLang="ar-IQ" sz="2800" dirty="0" smtClean="0"/>
              <a:t>Although </a:t>
            </a:r>
            <a:r>
              <a:rPr lang="en-US" altLang="ar-IQ" sz="2800" dirty="0" smtClean="0"/>
              <a:t>the amino acid pool is small (comprised of about 90–100 g of amino acids) in comparison with the amount of protein in the body (about 12 kg in a 70-kg man), it is conceptually at the center of whole-body nitrogen metabolism.</a:t>
            </a:r>
          </a:p>
          <a:p>
            <a:pPr algn="l" eaLnBrk="1" hangingPunct="1"/>
            <a:endParaRPr lang="en-US" altLang="ar-IQ" sz="2800" dirty="0" smtClean="0"/>
          </a:p>
        </p:txBody>
      </p:sp>
    </p:spTree>
  </p:cSld>
  <p:clrMapOvr>
    <a:masterClrMapping/>
  </p:clrMapOvr>
  <p:transition spd="slow">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85728"/>
            <a:ext cx="9144000" cy="6617196"/>
          </a:xfrm>
          <a:prstGeom prst="rect">
            <a:avLst/>
          </a:prstGeom>
        </p:spPr>
        <p:txBody>
          <a:bodyPr wrap="square">
            <a:spAutoFit/>
          </a:bodyPr>
          <a:lstStyle/>
          <a:p>
            <a:pPr algn="just" rtl="0">
              <a:defRPr/>
            </a:pPr>
            <a:r>
              <a:rPr lang="en-US" sz="3200" b="1" dirty="0" err="1" smtClean="0">
                <a:solidFill>
                  <a:schemeClr val="accent2"/>
                </a:solidFill>
                <a:effectLst>
                  <a:outerShdw blurRad="38100" dist="38100" dir="2700000" algn="tl">
                    <a:srgbClr val="000000">
                      <a:alpha val="43137"/>
                    </a:srgbClr>
                  </a:outerShdw>
                </a:effectLst>
              </a:rPr>
              <a:t>Hyperammonemia</a:t>
            </a:r>
            <a:endParaRPr lang="en-US" sz="3200" b="1" dirty="0" smtClean="0">
              <a:solidFill>
                <a:schemeClr val="accent2"/>
              </a:solidFill>
              <a:effectLst>
                <a:outerShdw blurRad="38100" dist="38100" dir="2700000" algn="tl">
                  <a:srgbClr val="000000">
                    <a:alpha val="43137"/>
                  </a:srgbClr>
                </a:outerShdw>
              </a:effectLst>
            </a:endParaRPr>
          </a:p>
          <a:p>
            <a:pPr algn="just" rtl="0">
              <a:defRPr/>
            </a:pPr>
            <a:r>
              <a:rPr lang="en-US" sz="2800" dirty="0" smtClean="0"/>
              <a:t>The </a:t>
            </a:r>
            <a:r>
              <a:rPr lang="en-US" sz="2800" dirty="0" smtClean="0"/>
              <a:t>capacity of the hepatic urea cycle exceeds the normal rates of ammonia generation, and the levels of serum ammonia are normally low (5–50 µmol/L).</a:t>
            </a:r>
          </a:p>
          <a:p>
            <a:pPr algn="just" rtl="0">
              <a:defRPr/>
            </a:pPr>
            <a:r>
              <a:rPr lang="en-US" sz="2800" dirty="0" smtClean="0"/>
              <a:t>However, when liver function is compromised, due either to genetic defects of the urea cycle, or liver disease, blood levels can rise above 1,000 µmol/L. </a:t>
            </a:r>
          </a:p>
          <a:p>
            <a:pPr algn="just" rtl="0">
              <a:defRPr/>
            </a:pPr>
            <a:r>
              <a:rPr lang="en-US" sz="2800" dirty="0" smtClean="0"/>
              <a:t>Such </a:t>
            </a:r>
            <a:r>
              <a:rPr lang="en-US" sz="2800" dirty="0" err="1" smtClean="0"/>
              <a:t>hyperammonemia</a:t>
            </a:r>
            <a:r>
              <a:rPr lang="en-US" sz="2800" dirty="0" smtClean="0"/>
              <a:t> is a medical emergency, because ammonia has a direct </a:t>
            </a:r>
            <a:r>
              <a:rPr lang="en-US" sz="2800" dirty="0" err="1" smtClean="0"/>
              <a:t>neurotoxic</a:t>
            </a:r>
            <a:r>
              <a:rPr lang="en-US" sz="2800" dirty="0" smtClean="0"/>
              <a:t> effect on the CNS. </a:t>
            </a:r>
          </a:p>
          <a:p>
            <a:pPr algn="just" rtl="0">
              <a:defRPr/>
            </a:pPr>
            <a:r>
              <a:rPr lang="en-US" sz="2800" dirty="0" smtClean="0"/>
              <a:t>For example, elevated concentrations of ammonia in the blood cause the symptoms of ammonia intoxication, which include tremors, slurring of speech, somnolence, vomiting, cerebral edema, and blurring of vision. </a:t>
            </a:r>
          </a:p>
          <a:p>
            <a:pPr algn="just" rtl="0">
              <a:defRPr/>
            </a:pPr>
            <a:r>
              <a:rPr lang="en-US" sz="2800" dirty="0" smtClean="0"/>
              <a:t>At high concentrations, ammonia can cause coma and death. The two major types of </a:t>
            </a:r>
            <a:r>
              <a:rPr lang="en-US" sz="2800" dirty="0" err="1" smtClean="0"/>
              <a:t>hyperammonemia</a:t>
            </a:r>
            <a:r>
              <a:rPr lang="en-US" sz="2800" dirty="0" smtClean="0"/>
              <a:t> are:</a:t>
            </a:r>
          </a:p>
        </p:txBody>
      </p:sp>
    </p:spTree>
  </p:cSld>
  <p:clrMapOvr>
    <a:masterClrMapping/>
  </p:clrMapOvr>
  <p:transition spd="slow">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357166"/>
            <a:ext cx="8786842" cy="5576911"/>
          </a:xfrm>
          <a:prstGeom prst="rect">
            <a:avLst/>
          </a:prstGeom>
        </p:spPr>
        <p:txBody>
          <a:bodyPr wrap="square">
            <a:spAutoFit/>
          </a:bodyPr>
          <a:lstStyle/>
          <a:p>
            <a:pPr marL="533400" indent="-533400" algn="just" rtl="0">
              <a:lnSpc>
                <a:spcPct val="90000"/>
              </a:lnSpc>
              <a:defRPr/>
            </a:pPr>
            <a:r>
              <a:rPr lang="en-US" sz="3200" b="1" dirty="0" smtClean="0">
                <a:solidFill>
                  <a:schemeClr val="accent2"/>
                </a:solidFill>
                <a:effectLst>
                  <a:outerShdw blurRad="38100" dist="38100" dir="2700000" algn="tl">
                    <a:srgbClr val="000000">
                      <a:alpha val="43137"/>
                    </a:srgbClr>
                  </a:outerShdw>
                </a:effectLst>
              </a:rPr>
              <a:t>1. Acquired </a:t>
            </a:r>
            <a:r>
              <a:rPr lang="en-US" sz="3200" b="1" dirty="0" err="1" smtClean="0">
                <a:solidFill>
                  <a:schemeClr val="accent2"/>
                </a:solidFill>
                <a:effectLst>
                  <a:outerShdw blurRad="38100" dist="38100" dir="2700000" algn="tl">
                    <a:srgbClr val="000000">
                      <a:alpha val="43137"/>
                    </a:srgbClr>
                  </a:outerShdw>
                </a:effectLst>
              </a:rPr>
              <a:t>hyperammonemia</a:t>
            </a:r>
            <a:r>
              <a:rPr lang="en-US" sz="3200" b="1" dirty="0" smtClean="0">
                <a:solidFill>
                  <a:schemeClr val="accent2"/>
                </a:solidFill>
                <a:effectLst>
                  <a:outerShdw blurRad="38100" dist="38100" dir="2700000" algn="tl">
                    <a:srgbClr val="000000">
                      <a:alpha val="43137"/>
                    </a:srgbClr>
                  </a:outerShdw>
                </a:effectLst>
              </a:rPr>
              <a:t>:             </a:t>
            </a:r>
            <a:endParaRPr lang="en-US" sz="3200" dirty="0" smtClean="0">
              <a:solidFill>
                <a:schemeClr val="accent2"/>
              </a:solidFill>
              <a:effectLst>
                <a:outerShdw blurRad="38100" dist="38100" dir="2700000" algn="tl">
                  <a:srgbClr val="000000">
                    <a:alpha val="43137"/>
                  </a:srgbClr>
                </a:outerShdw>
              </a:effectLst>
            </a:endParaRPr>
          </a:p>
          <a:p>
            <a:pPr marL="533400" indent="-533400" algn="just" rtl="0">
              <a:lnSpc>
                <a:spcPct val="90000"/>
              </a:lnSpc>
              <a:defRPr/>
            </a:pPr>
            <a:r>
              <a:rPr lang="en-US" sz="2800" dirty="0" smtClean="0"/>
              <a:t>Liver </a:t>
            </a:r>
            <a:r>
              <a:rPr lang="en-US" sz="2800" dirty="0" smtClean="0"/>
              <a:t>disease is a common cause of </a:t>
            </a:r>
            <a:r>
              <a:rPr lang="en-US" sz="2800" dirty="0" err="1" smtClean="0"/>
              <a:t>hyperammonemia</a:t>
            </a:r>
            <a:r>
              <a:rPr lang="en-US" sz="2800" dirty="0" smtClean="0"/>
              <a:t> in adults. It may be a result of an acute process, for example, viral hepatitis, ischemia, or </a:t>
            </a:r>
            <a:r>
              <a:rPr lang="en-US" sz="2800" dirty="0" err="1" smtClean="0"/>
              <a:t>hepatotoxins</a:t>
            </a:r>
            <a:r>
              <a:rPr lang="en-US" sz="2800" dirty="0" smtClean="0"/>
              <a:t>. </a:t>
            </a:r>
          </a:p>
          <a:p>
            <a:pPr marL="533400" indent="-533400" algn="just" rtl="0">
              <a:lnSpc>
                <a:spcPct val="90000"/>
              </a:lnSpc>
              <a:defRPr/>
            </a:pPr>
            <a:r>
              <a:rPr lang="en-US" sz="2800" dirty="0" smtClean="0"/>
              <a:t>Cirrhosis of the liver caused by alcoholism, hepatitis, or </a:t>
            </a:r>
            <a:r>
              <a:rPr lang="en-US" sz="2800" dirty="0" err="1" smtClean="0"/>
              <a:t>biliary</a:t>
            </a:r>
            <a:r>
              <a:rPr lang="en-US" sz="2800" dirty="0" smtClean="0"/>
              <a:t> obstruction may result in formation of collateral circulation around the liver. </a:t>
            </a:r>
          </a:p>
          <a:p>
            <a:pPr marL="533400" indent="-533400" algn="just" rtl="0">
              <a:lnSpc>
                <a:spcPct val="90000"/>
              </a:lnSpc>
              <a:defRPr/>
            </a:pPr>
            <a:r>
              <a:rPr lang="en-US" sz="2800" dirty="0" smtClean="0"/>
              <a:t>As a result, portal blood is shunted directly into the systemic circulation and does not have access to the liver. </a:t>
            </a:r>
          </a:p>
          <a:p>
            <a:pPr marL="533400" indent="-533400" algn="just" rtl="0">
              <a:lnSpc>
                <a:spcPct val="90000"/>
              </a:lnSpc>
              <a:defRPr/>
            </a:pPr>
            <a:r>
              <a:rPr lang="en-US" sz="2800" dirty="0" smtClean="0"/>
              <a:t>The detoxification of ammonia (that is, its conversion to urea) is, therefore, severely impaired, leading to elevated levels of circulating ammonia.</a:t>
            </a:r>
          </a:p>
          <a:p>
            <a:pPr marL="533400" indent="-533400" algn="just" rtl="0">
              <a:lnSpc>
                <a:spcPct val="90000"/>
              </a:lnSpc>
              <a:defRPr/>
            </a:pPr>
            <a:endParaRPr lang="en-US" sz="2800" dirty="0" smtClean="0"/>
          </a:p>
        </p:txBody>
      </p:sp>
    </p:spTree>
  </p:cSld>
  <p:clrMapOvr>
    <a:masterClrMapping/>
  </p:clrMapOvr>
  <p:transition spd="slow">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714356"/>
            <a:ext cx="9001124" cy="5656933"/>
          </a:xfrm>
          <a:prstGeom prst="rect">
            <a:avLst/>
          </a:prstGeom>
        </p:spPr>
        <p:txBody>
          <a:bodyPr wrap="square">
            <a:spAutoFit/>
          </a:bodyPr>
          <a:lstStyle/>
          <a:p>
            <a:pPr algn="just" rtl="0">
              <a:lnSpc>
                <a:spcPct val="80000"/>
              </a:lnSpc>
              <a:defRPr/>
            </a:pPr>
            <a:r>
              <a:rPr lang="en-US" sz="3200" b="1" dirty="0" smtClean="0">
                <a:solidFill>
                  <a:schemeClr val="accent2"/>
                </a:solidFill>
                <a:effectLst>
                  <a:outerShdw blurRad="38100" dist="38100" dir="2700000" algn="tl">
                    <a:srgbClr val="000000">
                      <a:alpha val="43137"/>
                    </a:srgbClr>
                  </a:outerShdw>
                </a:effectLst>
              </a:rPr>
              <a:t>2. Hereditary </a:t>
            </a:r>
            <a:r>
              <a:rPr lang="en-US" sz="3200" b="1" dirty="0" err="1" smtClean="0">
                <a:solidFill>
                  <a:schemeClr val="accent2"/>
                </a:solidFill>
                <a:effectLst>
                  <a:outerShdw blurRad="38100" dist="38100" dir="2700000" algn="tl">
                    <a:srgbClr val="000000">
                      <a:alpha val="43137"/>
                    </a:srgbClr>
                  </a:outerShdw>
                </a:effectLst>
              </a:rPr>
              <a:t>hyperammonemia</a:t>
            </a:r>
            <a:r>
              <a:rPr lang="en-US" sz="3200" b="1" dirty="0" smtClean="0">
                <a:solidFill>
                  <a:schemeClr val="accent2"/>
                </a:solidFill>
                <a:effectLst>
                  <a:outerShdw blurRad="38100" dist="38100" dir="2700000" algn="tl">
                    <a:srgbClr val="000000">
                      <a:alpha val="43137"/>
                    </a:srgbClr>
                  </a:outerShdw>
                </a:effectLst>
              </a:rPr>
              <a:t>:</a:t>
            </a:r>
          </a:p>
          <a:p>
            <a:pPr algn="just" rtl="0">
              <a:defRPr/>
            </a:pPr>
            <a:r>
              <a:rPr lang="en-US" sz="2800" dirty="0" smtClean="0"/>
              <a:t>Genetic </a:t>
            </a:r>
            <a:r>
              <a:rPr lang="en-US" sz="2800" dirty="0" smtClean="0"/>
              <a:t>deficiencies of each of the five enzymes of the urea cycle have been described, with an overall prevalence estimated to be 1:30,000 live births. </a:t>
            </a:r>
          </a:p>
          <a:p>
            <a:pPr algn="just" rtl="0">
              <a:defRPr/>
            </a:pPr>
            <a:r>
              <a:rPr lang="en-US" sz="2800" dirty="0" err="1" smtClean="0"/>
              <a:t>Ornithine</a:t>
            </a:r>
            <a:r>
              <a:rPr lang="en-US" sz="2800" dirty="0" smtClean="0"/>
              <a:t> </a:t>
            </a:r>
            <a:r>
              <a:rPr lang="en-US" sz="2800" dirty="0" err="1" smtClean="0"/>
              <a:t>transcarbamoylase</a:t>
            </a:r>
            <a:r>
              <a:rPr lang="en-US" sz="2800" dirty="0" smtClean="0"/>
              <a:t> deficiency, which is X-linked, is the most common of these disorders, predominantly affecting males, although female carriers may become symptomatic. </a:t>
            </a:r>
          </a:p>
          <a:p>
            <a:pPr algn="just" rtl="0">
              <a:defRPr/>
            </a:pPr>
            <a:r>
              <a:rPr lang="en-US" sz="2800" dirty="0" smtClean="0"/>
              <a:t>All of the other urea cycle disorders follow an </a:t>
            </a:r>
            <a:r>
              <a:rPr lang="en-US" sz="2800" dirty="0" err="1" smtClean="0"/>
              <a:t>autosomal</a:t>
            </a:r>
            <a:r>
              <a:rPr lang="en-US" sz="2800" dirty="0" smtClean="0"/>
              <a:t> recessive inheritance pattern. </a:t>
            </a:r>
          </a:p>
          <a:p>
            <a:pPr algn="just" rtl="0">
              <a:defRPr/>
            </a:pPr>
            <a:r>
              <a:rPr lang="en-US" sz="2800" dirty="0" smtClean="0"/>
              <a:t>In each case, the failure to synthesize urea leads to </a:t>
            </a:r>
            <a:r>
              <a:rPr lang="en-US" sz="2800" dirty="0" err="1" smtClean="0"/>
              <a:t>hyperammonemia</a:t>
            </a:r>
            <a:r>
              <a:rPr lang="en-US" sz="2800" dirty="0" smtClean="0"/>
              <a:t> during the first weeks following birth. </a:t>
            </a:r>
          </a:p>
        </p:txBody>
      </p:sp>
    </p:spTree>
  </p:cSld>
  <p:clrMapOvr>
    <a:masterClrMapping/>
  </p:clrMapOvr>
  <p:transition spd="slow">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p:nvPr/>
        </p:nvSpPr>
        <p:spPr>
          <a:xfrm>
            <a:off x="251520" y="714356"/>
            <a:ext cx="8715436" cy="5509200"/>
          </a:xfrm>
          <a:prstGeom prst="rect">
            <a:avLst/>
          </a:prstGeom>
        </p:spPr>
        <p:txBody>
          <a:bodyPr wrap="square">
            <a:spAutoFit/>
          </a:bodyPr>
          <a:lstStyle/>
          <a:p>
            <a:pPr algn="just" rtl="0"/>
            <a:r>
              <a:rPr lang="en-US" sz="3200" dirty="0" smtClean="0"/>
              <a:t>All inherited deficiencies of the urea cycle enzymes typically result in mental retardation.</a:t>
            </a:r>
          </a:p>
          <a:p>
            <a:pPr algn="just" rtl="0"/>
            <a:r>
              <a:rPr lang="en-US" sz="3200" dirty="0" smtClean="0"/>
              <a:t>Treatment includes limiting protein in the diet, and administering compounds that bind covalently to amino acids, producing nitrogen-containing molecules that are excreted in the urine. </a:t>
            </a:r>
          </a:p>
          <a:p>
            <a:pPr algn="just" rtl="0"/>
            <a:r>
              <a:rPr lang="en-US" sz="3200" dirty="0" smtClean="0"/>
              <a:t>For example, </a:t>
            </a:r>
            <a:r>
              <a:rPr lang="en-US" sz="3200" dirty="0" err="1" smtClean="0"/>
              <a:t>phenylbutyrate</a:t>
            </a:r>
            <a:r>
              <a:rPr lang="en-US" sz="3200" dirty="0" smtClean="0"/>
              <a:t> given orally is converted to </a:t>
            </a:r>
            <a:r>
              <a:rPr lang="en-US" sz="3200" dirty="0" err="1" smtClean="0"/>
              <a:t>phenylacetate</a:t>
            </a:r>
            <a:r>
              <a:rPr lang="en-US" sz="3200" dirty="0" smtClean="0"/>
              <a:t>. This condenses with glutamine to form </a:t>
            </a:r>
            <a:r>
              <a:rPr lang="en-US" sz="3200" dirty="0" err="1" smtClean="0"/>
              <a:t>phenylacetylglutamine</a:t>
            </a:r>
            <a:r>
              <a:rPr lang="en-US" sz="3200" dirty="0" smtClean="0"/>
              <a:t>, which is excreted .</a:t>
            </a:r>
            <a:endParaRPr lang="ar-SA" sz="3200" dirty="0"/>
          </a:p>
        </p:txBody>
      </p:sp>
    </p:spTree>
  </p:cSld>
  <p:clrMapOvr>
    <a:masterClrMapping/>
  </p:clrMapOvr>
  <p:transition spd="slow">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4282" y="214290"/>
            <a:ext cx="8715436" cy="2369880"/>
          </a:xfrm>
          <a:prstGeom prst="rect">
            <a:avLst/>
          </a:prstGeom>
        </p:spPr>
        <p:txBody>
          <a:bodyPr wrap="square">
            <a:spAutoFit/>
          </a:bodyPr>
          <a:lstStyle/>
          <a:p>
            <a:pPr algn="ctr" rtl="0" eaLnBrk="0" hangingPunct="0"/>
            <a:r>
              <a:rPr lang="en-US" sz="2800" b="1" dirty="0" err="1" smtClean="0">
                <a:solidFill>
                  <a:srgbClr val="000099"/>
                </a:solidFill>
                <a:cs typeface="Times New Roman" pitchFamily="18" charset="0"/>
              </a:rPr>
              <a:t>Phenylketonuria</a:t>
            </a:r>
            <a:endParaRPr lang="en-US" b="1" dirty="0" smtClean="0">
              <a:solidFill>
                <a:srgbClr val="000099"/>
              </a:solidFill>
            </a:endParaRPr>
          </a:p>
          <a:p>
            <a:pPr algn="just" rtl="0" eaLnBrk="0" hangingPunct="0"/>
            <a:r>
              <a:rPr lang="en-US" sz="2400" b="1" dirty="0" smtClean="0">
                <a:cs typeface="Times New Roman" pitchFamily="18" charset="0"/>
              </a:rPr>
              <a:t>Phenylalanine is normally </a:t>
            </a:r>
            <a:r>
              <a:rPr lang="en-US" sz="2400" b="1" dirty="0" err="1" smtClean="0">
                <a:cs typeface="Times New Roman" pitchFamily="18" charset="0"/>
              </a:rPr>
              <a:t>metabolised</a:t>
            </a:r>
            <a:r>
              <a:rPr lang="en-US" sz="2400" b="1" dirty="0" smtClean="0">
                <a:cs typeface="Times New Roman" pitchFamily="18" charset="0"/>
              </a:rPr>
              <a:t> by conversion to tyrosine. The enzyme responsible for this conversion is phenylalanine </a:t>
            </a:r>
            <a:r>
              <a:rPr lang="en-US" sz="2400" b="1" dirty="0" err="1" smtClean="0">
                <a:cs typeface="Times New Roman" pitchFamily="18" charset="0"/>
              </a:rPr>
              <a:t>hydroxylase</a:t>
            </a:r>
            <a:r>
              <a:rPr lang="en-US" sz="2400" b="1" dirty="0" smtClean="0">
                <a:cs typeface="Times New Roman" pitchFamily="18" charset="0"/>
              </a:rPr>
              <a:t>, a mixed function </a:t>
            </a:r>
            <a:r>
              <a:rPr lang="en-US" sz="2400" b="1" dirty="0" err="1" smtClean="0">
                <a:cs typeface="Times New Roman" pitchFamily="18" charset="0"/>
              </a:rPr>
              <a:t>oxygenase</a:t>
            </a:r>
            <a:r>
              <a:rPr lang="en-US" sz="2400" b="1" dirty="0" smtClean="0">
                <a:cs typeface="Times New Roman" pitchFamily="18" charset="0"/>
              </a:rPr>
              <a:t> with a </a:t>
            </a:r>
            <a:r>
              <a:rPr lang="en-US" sz="2400" b="1" dirty="0" err="1" smtClean="0">
                <a:cs typeface="Times New Roman" pitchFamily="18" charset="0"/>
              </a:rPr>
              <a:t>tetrahydrobiopterin</a:t>
            </a:r>
            <a:r>
              <a:rPr lang="en-US" sz="2400" b="1" dirty="0" smtClean="0">
                <a:cs typeface="Times New Roman" pitchFamily="18" charset="0"/>
              </a:rPr>
              <a:t> cofactor:</a:t>
            </a:r>
            <a:endParaRPr lang="en-US" sz="2400" b="1" dirty="0"/>
          </a:p>
        </p:txBody>
      </p:sp>
      <p:pic>
        <p:nvPicPr>
          <p:cNvPr id="3" name="صورة 67" descr="C:\Users\ALMANSORY\Desktop\New folder\a.a. metabolism_files\phetyr.gif"/>
          <p:cNvPicPr>
            <a:picLocks noChangeAspect="1" noChangeArrowheads="1"/>
          </p:cNvPicPr>
          <p:nvPr/>
        </p:nvPicPr>
        <p:blipFill>
          <a:blip r:embed="rId2"/>
          <a:srcRect/>
          <a:stretch>
            <a:fillRect/>
          </a:stretch>
        </p:blipFill>
        <p:spPr bwMode="auto">
          <a:xfrm>
            <a:off x="442913" y="2857496"/>
            <a:ext cx="8305800" cy="2928958"/>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285727"/>
            <a:ext cx="8715404" cy="6001643"/>
          </a:xfrm>
          <a:prstGeom prst="rect">
            <a:avLst/>
          </a:prstGeom>
        </p:spPr>
        <p:txBody>
          <a:bodyPr wrap="square">
            <a:spAutoFit/>
          </a:bodyPr>
          <a:lstStyle/>
          <a:p>
            <a:pPr algn="just" rtl="0"/>
            <a:r>
              <a:rPr lang="en-US" sz="2400" b="1" dirty="0" smtClean="0"/>
              <a:t>Tyrosine is the only aromatic amino acid made in animals.</a:t>
            </a:r>
          </a:p>
          <a:p>
            <a:pPr algn="just" rtl="0"/>
            <a:r>
              <a:rPr lang="en-US" sz="2400" b="1" dirty="0" smtClean="0"/>
              <a:t>Phenylalanine + </a:t>
            </a:r>
            <a:r>
              <a:rPr lang="en-US" sz="2400" b="1" dirty="0" err="1" smtClean="0"/>
              <a:t>Dihydrobiopterin</a:t>
            </a:r>
            <a:r>
              <a:rPr lang="en-US" sz="2400" b="1" dirty="0" smtClean="0"/>
              <a:t> + O2 &lt;=&gt; Tyrosine + </a:t>
            </a:r>
            <a:r>
              <a:rPr lang="en-US" sz="2400" b="1" dirty="0" err="1" smtClean="0"/>
              <a:t>Tetrahydrobiopterin</a:t>
            </a:r>
            <a:r>
              <a:rPr lang="en-US" sz="2400" b="1" dirty="0" smtClean="0"/>
              <a:t> + H2O</a:t>
            </a:r>
          </a:p>
          <a:p>
            <a:pPr algn="just" rtl="0"/>
            <a:r>
              <a:rPr lang="en-US" sz="2400" dirty="0" smtClean="0"/>
              <a:t>Deficiency of phenylalanine </a:t>
            </a:r>
            <a:r>
              <a:rPr lang="en-US" sz="2400" dirty="0" err="1" smtClean="0"/>
              <a:t>hydroxylase</a:t>
            </a:r>
            <a:r>
              <a:rPr lang="en-US" sz="2400" dirty="0" smtClean="0"/>
              <a:t> is responsible for </a:t>
            </a:r>
            <a:r>
              <a:rPr lang="en-US" sz="2400" dirty="0" err="1" smtClean="0"/>
              <a:t>Phenylketonuria</a:t>
            </a:r>
            <a:r>
              <a:rPr lang="en-US" sz="2400" dirty="0" smtClean="0"/>
              <a:t> (PKU), an</a:t>
            </a:r>
          </a:p>
          <a:p>
            <a:pPr algn="just" rtl="0"/>
            <a:r>
              <a:rPr lang="en-US" sz="2400" dirty="0" err="1" smtClean="0"/>
              <a:t>Autosomal</a:t>
            </a:r>
            <a:r>
              <a:rPr lang="en-US" sz="2400" dirty="0" smtClean="0"/>
              <a:t> recessive disease that results in the accumulation of too much phenylalanine,</a:t>
            </a:r>
          </a:p>
          <a:p>
            <a:pPr algn="just" rtl="0"/>
            <a:r>
              <a:rPr lang="en-US" sz="2400" dirty="0" smtClean="0"/>
              <a:t>because the synthesis of tyrosine is blocked. When untreated, this metabolic defect leads to</a:t>
            </a:r>
          </a:p>
          <a:p>
            <a:pPr algn="just" rtl="0"/>
            <a:r>
              <a:rPr lang="en-US" sz="2400" dirty="0" smtClean="0"/>
              <a:t>excessive urinary excretion of phenyl </a:t>
            </a:r>
            <a:r>
              <a:rPr lang="en-US" sz="2400" dirty="0" err="1" smtClean="0"/>
              <a:t>pyruvate</a:t>
            </a:r>
            <a:r>
              <a:rPr lang="en-US" sz="2400" dirty="0" smtClean="0"/>
              <a:t> and phenyl lactate, followed by severe mental</a:t>
            </a:r>
          </a:p>
          <a:p>
            <a:pPr algn="just" rtl="0"/>
            <a:r>
              <a:rPr lang="en-US" sz="2400" dirty="0" smtClean="0"/>
              <a:t>retardation, seizure, psychosis and eczema. Clear cur diagnosis requires measurement of</a:t>
            </a:r>
          </a:p>
          <a:p>
            <a:pPr algn="just" rtl="0"/>
            <a:r>
              <a:rPr lang="en-US" sz="2400" dirty="0" smtClean="0"/>
              <a:t>plasma phenylalanine, which may be raised above 300mg/d. (normal 30mg/d).</a:t>
            </a:r>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251520" y="116632"/>
            <a:ext cx="8712968" cy="5287963"/>
          </a:xfrm>
        </p:spPr>
        <p:txBody>
          <a:bodyPr>
            <a:noAutofit/>
          </a:bodyPr>
          <a:lstStyle/>
          <a:p>
            <a:pPr algn="just" rtl="0" eaLnBrk="1" hangingPunct="1">
              <a:lnSpc>
                <a:spcPct val="90000"/>
              </a:lnSpc>
              <a:buFontTx/>
              <a:buNone/>
            </a:pPr>
            <a:r>
              <a:rPr lang="en-US" altLang="ar-IQ" sz="3200" b="1" dirty="0" smtClean="0">
                <a:solidFill>
                  <a:schemeClr val="accent2"/>
                </a:solidFill>
              </a:rPr>
              <a:t>B. Protein turnover</a:t>
            </a:r>
          </a:p>
          <a:p>
            <a:pPr algn="just" rtl="0" eaLnBrk="1" hangingPunct="1">
              <a:lnSpc>
                <a:spcPct val="90000"/>
              </a:lnSpc>
            </a:pPr>
            <a:r>
              <a:rPr lang="en-US" altLang="ar-IQ" sz="3200" dirty="0" smtClean="0"/>
              <a:t>Most proteins in the body are constantly being synthesized and then degraded, permitting the removal of abnormal or unneeded proteins. </a:t>
            </a:r>
          </a:p>
          <a:p>
            <a:pPr algn="just" rtl="0" eaLnBrk="1" hangingPunct="1">
              <a:lnSpc>
                <a:spcPct val="90000"/>
              </a:lnSpc>
            </a:pPr>
            <a:r>
              <a:rPr lang="en-US" altLang="ar-IQ" sz="3200" dirty="0" smtClean="0"/>
              <a:t>For many proteins, regulation of synthesis determines the concentration of protein in the cell, with protein degradation assuming a minor role. </a:t>
            </a:r>
          </a:p>
          <a:p>
            <a:pPr algn="just" rtl="0" eaLnBrk="1" hangingPunct="1">
              <a:lnSpc>
                <a:spcPct val="90000"/>
              </a:lnSpc>
            </a:pPr>
            <a:r>
              <a:rPr lang="en-US" altLang="ar-IQ" sz="3200" dirty="0" smtClean="0"/>
              <a:t>For other proteins, the rate of synthesis is constitutive, that is, relatively constant, and cellular levels of the protein are controlled by selective degradation.</a:t>
            </a:r>
          </a:p>
        </p:txBody>
      </p:sp>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07504" y="616"/>
            <a:ext cx="8928992" cy="5287963"/>
          </a:xfrm>
        </p:spPr>
        <p:txBody>
          <a:bodyPr>
            <a:noAutofit/>
          </a:bodyPr>
          <a:lstStyle/>
          <a:p>
            <a:pPr algn="just" rtl="0" eaLnBrk="1" hangingPunct="1">
              <a:lnSpc>
                <a:spcPct val="90000"/>
              </a:lnSpc>
              <a:buFontTx/>
              <a:buNone/>
            </a:pPr>
            <a:r>
              <a:rPr lang="en-US" altLang="ar-IQ" sz="3200" b="1" dirty="0" smtClean="0">
                <a:solidFill>
                  <a:schemeClr val="accent2"/>
                </a:solidFill>
              </a:rPr>
              <a:t>2. Protein degradation: </a:t>
            </a:r>
          </a:p>
          <a:p>
            <a:pPr marL="0" indent="0" algn="just" rtl="0" eaLnBrk="1" hangingPunct="1">
              <a:buNone/>
            </a:pPr>
            <a:r>
              <a:rPr lang="en-US" altLang="ar-IQ" sz="2800" dirty="0" smtClean="0"/>
              <a:t>There are two major enzyme systems responsible for degrading damaged or unneeded proteins: </a:t>
            </a:r>
          </a:p>
          <a:p>
            <a:pPr algn="just" rtl="0" eaLnBrk="1" hangingPunct="1"/>
            <a:r>
              <a:rPr lang="en-US" altLang="ar-IQ" sz="2800" dirty="0" smtClean="0"/>
              <a:t>the energy-dependent ubiquitin-proteasome mechanism, and </a:t>
            </a:r>
            <a:r>
              <a:rPr lang="en-US" altLang="ar-IQ" sz="2800" dirty="0" smtClean="0"/>
              <a:t>the </a:t>
            </a:r>
            <a:r>
              <a:rPr lang="en-US" altLang="ar-IQ" sz="2800" dirty="0" smtClean="0"/>
              <a:t>non-energy-dependent degradative enzymes (acid hydrolases) of the lysosomes. </a:t>
            </a:r>
          </a:p>
          <a:p>
            <a:pPr algn="just" rtl="0" eaLnBrk="1" hangingPunct="1"/>
            <a:r>
              <a:rPr lang="en-US" altLang="ar-IQ" sz="2800" dirty="0" err="1" smtClean="0"/>
              <a:t>Proteasomes</a:t>
            </a:r>
            <a:r>
              <a:rPr lang="en-US" altLang="ar-IQ" sz="2800" dirty="0" smtClean="0"/>
              <a:t> mainly degrade endogenous proteins, that is, proteins that were synthesized within the cell.</a:t>
            </a:r>
          </a:p>
          <a:p>
            <a:pPr algn="just" rtl="0" eaLnBrk="1" hangingPunct="1"/>
            <a:r>
              <a:rPr lang="en-US" altLang="ar-IQ" sz="2800" dirty="0" err="1" smtClean="0"/>
              <a:t>Lysosomal</a:t>
            </a:r>
            <a:r>
              <a:rPr lang="en-US" altLang="ar-IQ" sz="2800" dirty="0" smtClean="0"/>
              <a:t> enzymes degrade primarily extracellular proteins, such as plasma proteins that are taken into the cell by </a:t>
            </a:r>
            <a:r>
              <a:rPr lang="en-US" altLang="ar-IQ" sz="2800" dirty="0" err="1" smtClean="0"/>
              <a:t>endocytosis</a:t>
            </a:r>
            <a:r>
              <a:rPr lang="en-US" altLang="ar-IQ" sz="2800" dirty="0" smtClean="0"/>
              <a:t>, and cell-surface membrane proteins that are used in receptor-mediated </a:t>
            </a:r>
            <a:r>
              <a:rPr lang="en-US" altLang="ar-IQ" sz="2800" dirty="0" err="1" smtClean="0"/>
              <a:t>endocytosis</a:t>
            </a:r>
            <a:r>
              <a:rPr lang="en-US" altLang="ar-IQ" sz="2800" dirty="0" smtClean="0"/>
              <a:t>.  </a:t>
            </a: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0" y="0"/>
            <a:ext cx="9396536" cy="6186309"/>
          </a:xfrm>
          <a:prstGeom prst="rect">
            <a:avLst/>
          </a:prstGeom>
        </p:spPr>
        <p:txBody>
          <a:bodyPr wrap="square">
            <a:spAutoFit/>
          </a:bodyPr>
          <a:lstStyle/>
          <a:p>
            <a:pPr algn="l"/>
            <a:r>
              <a:rPr lang="ar-IQ" altLang="ar-IQ" sz="3200" b="1" dirty="0" smtClean="0">
                <a:solidFill>
                  <a:schemeClr val="accent2"/>
                </a:solidFill>
              </a:rPr>
              <a:t>  : </a:t>
            </a:r>
            <a:r>
              <a:rPr lang="en-US" altLang="ar-IQ" sz="3200" b="1" dirty="0" smtClean="0">
                <a:solidFill>
                  <a:schemeClr val="accent2"/>
                </a:solidFill>
              </a:rPr>
              <a:t>Digestion of Dietary Proteins</a:t>
            </a:r>
          </a:p>
          <a:p>
            <a:pPr algn="l"/>
            <a:endParaRPr lang="en-US" altLang="ar-IQ" sz="2800" dirty="0" smtClean="0"/>
          </a:p>
          <a:p>
            <a:pPr algn="l"/>
            <a:r>
              <a:rPr lang="en-US" altLang="ar-IQ" sz="2800" dirty="0" smtClean="0"/>
              <a:t>Most of the nitrogen in the diet is consumed in the form of protein, typically amounting to 70–100 g/day in the American diet (see Figure 19.2). </a:t>
            </a:r>
          </a:p>
          <a:p>
            <a:pPr algn="l"/>
            <a:r>
              <a:rPr lang="en-US" altLang="ar-IQ" sz="2800" dirty="0" smtClean="0"/>
              <a:t>Proteins are generally too large to be absorbed by the intestine. </a:t>
            </a:r>
          </a:p>
          <a:p>
            <a:pPr algn="l"/>
            <a:r>
              <a:rPr lang="en-US" altLang="ar-IQ" sz="2800" dirty="0" smtClean="0"/>
              <a:t>[Note: An example of an exception to this rule is that newborns can take up maternal antibodies in breast milk.] </a:t>
            </a:r>
          </a:p>
          <a:p>
            <a:pPr algn="l"/>
            <a:r>
              <a:rPr lang="en-US" altLang="ar-IQ" sz="2800" dirty="0" smtClean="0"/>
              <a:t>They must, therefore, be hydrolyzed to yield their constituent amino acids, which can be absorbed.</a:t>
            </a:r>
          </a:p>
          <a:p>
            <a:pPr algn="l"/>
            <a:r>
              <a:rPr lang="en-US" altLang="ar-IQ" sz="2800" dirty="0" err="1" smtClean="0"/>
              <a:t>Proteolytic</a:t>
            </a:r>
            <a:r>
              <a:rPr lang="en-US" altLang="ar-IQ" sz="2800" dirty="0" smtClean="0"/>
              <a:t> enzymes responsible for degrading proteins are produced by three different organs: the stomach, the pancreas, and the small intestine (Figure 19.4).</a:t>
            </a:r>
            <a:endParaRPr lang="ar-SA" sz="2800" dirty="0"/>
          </a:p>
        </p:txBody>
      </p:sp>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1251</TotalTime>
  <Words>4613</Words>
  <Application>Microsoft Office PowerPoint</Application>
  <PresentationFormat>عرض على الشاشة (3:4)‏</PresentationFormat>
  <Paragraphs>326</Paragraphs>
  <Slides>65</Slides>
  <Notes>2</Notes>
  <HiddenSlides>0</HiddenSlides>
  <MMClips>0</MMClips>
  <ScaleCrop>false</ScaleCrop>
  <HeadingPairs>
    <vt:vector size="4" baseType="variant">
      <vt:variant>
        <vt:lpstr>نسق</vt:lpstr>
      </vt:variant>
      <vt:variant>
        <vt:i4>1</vt:i4>
      </vt:variant>
      <vt:variant>
        <vt:lpstr>عناوين الشرائح</vt:lpstr>
      </vt:variant>
      <vt:variant>
        <vt:i4>65</vt:i4>
      </vt:variant>
    </vt:vector>
  </HeadingPairs>
  <TitlesOfParts>
    <vt:vector size="66" baseType="lpstr">
      <vt:lpstr>Civic</vt:lpstr>
      <vt:lpstr>Amino Acids: Disposal of Nitrogen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Essential and non essential amino acid </vt:lpstr>
      <vt:lpstr>Central role of glutamate</vt:lpstr>
      <vt:lpstr>عرض تقديمي في PowerPoint</vt:lpstr>
      <vt:lpstr>Function of four amino acids </vt:lpstr>
      <vt:lpstr>عرض تقديمي في PowerPoint</vt:lpstr>
      <vt:lpstr>Transamination: the funneling of amino groups to glutamate</vt:lpstr>
      <vt:lpstr>عرض تقديمي في PowerPoint</vt:lpstr>
      <vt:lpstr>عرض تقديمي في PowerPoint</vt:lpstr>
      <vt:lpstr>Aspartate aminotransferase (AST):  </vt:lpstr>
      <vt:lpstr>Alanine aminotransferase (ALT):  </vt:lpstr>
      <vt:lpstr>عرض تقديمي في PowerPoint</vt:lpstr>
      <vt:lpstr>عرض تقديمي في PowerPoint</vt:lpstr>
      <vt:lpstr>              Glutamate dehydrogenase: the oxidative deamination of amino acids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acid metabolism</dc:title>
  <dc:creator>Dr. Nameer</dc:creator>
  <cp:lastModifiedBy>win</cp:lastModifiedBy>
  <cp:revision>100</cp:revision>
  <dcterms:created xsi:type="dcterms:W3CDTF">2009-11-13T06:50:03Z</dcterms:created>
  <dcterms:modified xsi:type="dcterms:W3CDTF">2019-07-31T22:31:32Z</dcterms:modified>
</cp:coreProperties>
</file>